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77" r:id="rId2"/>
    <p:sldId id="278" r:id="rId3"/>
    <p:sldId id="279" r:id="rId4"/>
    <p:sldId id="287" r:id="rId5"/>
    <p:sldId id="284" r:id="rId6"/>
    <p:sldId id="320" r:id="rId7"/>
    <p:sldId id="401" r:id="rId8"/>
    <p:sldId id="402" r:id="rId9"/>
    <p:sldId id="403" r:id="rId10"/>
    <p:sldId id="417" r:id="rId11"/>
    <p:sldId id="419" r:id="rId12"/>
    <p:sldId id="418" r:id="rId13"/>
    <p:sldId id="390" r:id="rId14"/>
    <p:sldId id="416" r:id="rId15"/>
    <p:sldId id="404" r:id="rId16"/>
    <p:sldId id="405" r:id="rId17"/>
    <p:sldId id="425" r:id="rId18"/>
    <p:sldId id="406" r:id="rId19"/>
    <p:sldId id="407" r:id="rId20"/>
    <p:sldId id="408" r:id="rId21"/>
    <p:sldId id="421" r:id="rId22"/>
    <p:sldId id="409" r:id="rId23"/>
    <p:sldId id="410" r:id="rId24"/>
    <p:sldId id="411" r:id="rId25"/>
    <p:sldId id="412" r:id="rId26"/>
    <p:sldId id="414" r:id="rId27"/>
    <p:sldId id="413" r:id="rId28"/>
    <p:sldId id="415" r:id="rId29"/>
    <p:sldId id="420" r:id="rId30"/>
    <p:sldId id="368" r:id="rId31"/>
    <p:sldId id="332" r:id="rId32"/>
    <p:sldId id="333" r:id="rId33"/>
    <p:sldId id="370" r:id="rId34"/>
    <p:sldId id="369" r:id="rId35"/>
    <p:sldId id="389" r:id="rId36"/>
    <p:sldId id="334" r:id="rId37"/>
    <p:sldId id="300" r:id="rId38"/>
    <p:sldId id="366" r:id="rId39"/>
    <p:sldId id="296" r:id="rId40"/>
    <p:sldId id="297" r:id="rId41"/>
    <p:sldId id="299" r:id="rId42"/>
    <p:sldId id="291" r:id="rId43"/>
    <p:sldId id="292" r:id="rId44"/>
    <p:sldId id="301" r:id="rId45"/>
    <p:sldId id="302" r:id="rId46"/>
    <p:sldId id="397" r:id="rId47"/>
    <p:sldId id="304" r:id="rId48"/>
    <p:sldId id="305" r:id="rId49"/>
    <p:sldId id="335" r:id="rId50"/>
    <p:sldId id="336" r:id="rId51"/>
    <p:sldId id="426" r:id="rId52"/>
    <p:sldId id="396" r:id="rId53"/>
    <p:sldId id="326" r:id="rId54"/>
    <p:sldId id="323" r:id="rId55"/>
    <p:sldId id="329" r:id="rId56"/>
    <p:sldId id="398" r:id="rId57"/>
    <p:sldId id="324" r:id="rId58"/>
    <p:sldId id="353" r:id="rId59"/>
    <p:sldId id="377" r:id="rId60"/>
    <p:sldId id="373" r:id="rId61"/>
    <p:sldId id="356" r:id="rId62"/>
    <p:sldId id="357" r:id="rId63"/>
    <p:sldId id="362" r:id="rId64"/>
    <p:sldId id="374" r:id="rId65"/>
    <p:sldId id="364" r:id="rId66"/>
    <p:sldId id="376" r:id="rId67"/>
    <p:sldId id="379" r:id="rId68"/>
    <p:sldId id="371" r:id="rId69"/>
    <p:sldId id="372" r:id="rId70"/>
    <p:sldId id="423" r:id="rId71"/>
    <p:sldId id="424" r:id="rId72"/>
    <p:sldId id="384" r:id="rId73"/>
    <p:sldId id="400" r:id="rId74"/>
    <p:sldId id="327" r:id="rId75"/>
    <p:sldId id="399" r:id="rId76"/>
    <p:sldId id="351" r:id="rId77"/>
    <p:sldId id="386" r:id="rId78"/>
    <p:sldId id="391" r:id="rId79"/>
    <p:sldId id="393" r:id="rId80"/>
    <p:sldId id="394" r:id="rId81"/>
    <p:sldId id="392" r:id="rId82"/>
    <p:sldId id="352" r:id="rId83"/>
    <p:sldId id="380" r:id="rId84"/>
    <p:sldId id="314" r:id="rId85"/>
    <p:sldId id="319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32476"/>
    <a:srgbClr val="7030A0"/>
    <a:srgbClr val="24482D"/>
    <a:srgbClr val="B02A00"/>
    <a:srgbClr val="F1092A"/>
    <a:srgbClr val="F7314D"/>
    <a:srgbClr val="F01A0A"/>
    <a:srgbClr val="880F02"/>
    <a:srgbClr val="765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6506" autoAdjust="0"/>
  </p:normalViewPr>
  <p:slideViewPr>
    <p:cSldViewPr>
      <p:cViewPr>
        <p:scale>
          <a:sx n="60" d="100"/>
          <a:sy n="60" d="100"/>
        </p:scale>
        <p:origin x="-630" y="-35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7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29A559-363A-499A-9B00-DA2D040F29BE}" type="datetimeFigureOut">
              <a:rPr lang="en-US"/>
              <a:pPr>
                <a:defRPr/>
              </a:pPr>
              <a:t>5/10/2014</a:t>
            </a:fld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932DE4-61B6-49B7-8AE7-6BA8E35DB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112DDC-4EB3-49D7-B76D-8799E9F9AA07}" type="datetimeFigureOut">
              <a:rPr lang="en-US"/>
              <a:pPr>
                <a:defRPr/>
              </a:pPr>
              <a:t>5/10/2014</a:t>
            </a:fld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B0FCAD-1A51-4BC9-B89F-92A978EC6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S PGothic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0FCAD-1A51-4BC9-B89F-92A978EC6D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31E3-133D-4838-92AC-FB6F690E8D21}" type="datetimeFigureOut">
              <a:rPr lang="en-US"/>
              <a:pPr>
                <a:defRPr/>
              </a:pPr>
              <a:t>5/10/2014</a:t>
            </a:fld>
            <a:endParaRPr lang="en-US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0C0D1-29C0-48CC-99D2-08A659042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BDCB8-0DD9-4BF4-ADCB-356CCCC64CC8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FA2C-79C3-432A-A8F9-1B25599D0E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F6438-1D34-4129-8F2D-DD7C6C968200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4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5B9D9-2B35-4BDA-B554-7C8572DC5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C6A1-BEE5-4382-8E95-D135636A7FBF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3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9D35E-B561-437E-8002-6A4FFF9D2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текст в 2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B20DC-FF52-43FE-B777-F36E11B766F1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CF2B-AB4C-457B-B98E-E7B1806473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D9C2-B226-4CF4-933A-5F2F7D900885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A627-6E64-4B08-9977-6118FC4025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2ECF6-56A2-4C95-ACF1-7DB5EF2085C9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EDBD-DB84-43BF-9371-6AD1BC8C80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877E-3427-435B-ADCE-16246C3E10CD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440E-7746-49A6-AC1E-9B694B9039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DE8B0-3A57-46EB-9443-0B620191312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5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6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0"/>
          <p:cNvSpPr>
            <a:spLocks noGrp="1"/>
          </p:cNvSpPr>
          <p:nvPr>
            <p:ph type="title"/>
          </p:nvPr>
        </p:nvSpPr>
        <p:spPr bwMode="auto">
          <a:xfrm>
            <a:off x="457200" y="358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стила на заглавието в образеца</a:t>
            </a:r>
            <a:endParaRPr lang="en-US" smtClean="0"/>
          </a:p>
        </p:txBody>
      </p:sp>
      <p:sp>
        <p:nvSpPr>
          <p:cNvPr id="1029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0122536E-2AB2-4F56-8631-2ABB23FACF50}" type="datetimeFigureOut">
              <a:rPr lang="en-US"/>
              <a:pPr>
                <a:defRPr/>
              </a:pPr>
              <a:t>5/10/2014</a:t>
            </a:fld>
            <a:endParaRPr lang="en-US" dirty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B91572F6-BC5A-4169-A112-9210AABE34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</p:sldLayoutIdLst>
  <p:transition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0" y="-747464"/>
            <a:ext cx="9144000" cy="208756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800" b="1" kern="0" dirty="0" smtClean="0">
                <a:solidFill>
                  <a:schemeClr val="tx2"/>
                </a:solidFill>
                <a:latin typeface="Comic Sans MS" pitchFamily="66" charset="0"/>
                <a:cs typeface="Calibri" pitchFamily="34" charset="0"/>
              </a:rPr>
              <a:t>Средно общообразователно училище “Петко Росен” гр. Бургас</a:t>
            </a:r>
            <a:r>
              <a:rPr lang="bg-BG" sz="3800" b="1" kern="0" dirty="0" smtClean="0">
                <a:solidFill>
                  <a:schemeClr val="tx1">
                    <a:alpha val="100000"/>
                  </a:schemeClr>
                </a:solidFill>
                <a:latin typeface="Comic Sans MS" pitchFamily="66" charset="0"/>
                <a:cs typeface="Calibri" pitchFamily="34" charset="0"/>
              </a:rPr>
              <a:t> </a:t>
            </a:r>
            <a:endParaRPr lang="bg-BG" sz="3800" b="1" kern="0" dirty="0">
              <a:solidFill>
                <a:schemeClr val="tx1">
                  <a:alpha val="100000"/>
                </a:schemeClr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03358"/>
            <a:ext cx="5904656" cy="5114300"/>
          </a:xfrm>
          <a:prstGeom prst="rect">
            <a:avLst/>
          </a:prstGeom>
          <a:ln w="31750" cmpd="thinThick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71450"/>
            <a:bevelB w="120650" h="14605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229600" cy="55446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Материалознание</a:t>
            </a:r>
            <a:r>
              <a:rPr lang="bg-BG" b="1" dirty="0">
                <a:latin typeface="Comic Sans MS" pitchFamily="66" charset="0"/>
              </a:rPr>
              <a:t>;</a:t>
            </a:r>
            <a:r>
              <a:rPr lang="en-US" b="1" dirty="0">
                <a:latin typeface="Comic Sans MS" pitchFamily="66" charset="0"/>
              </a:rPr>
              <a:t>   </a:t>
            </a:r>
            <a:r>
              <a:rPr lang="bg-BG" b="1" dirty="0">
                <a:latin typeface="Comic Sans MS" pitchFamily="66" charset="0"/>
              </a:rPr>
              <a:t>    </a:t>
            </a:r>
            <a:endParaRPr lang="bg-BG" b="1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Рисуване</a:t>
            </a:r>
            <a:r>
              <a:rPr lang="bg-BG" b="1" dirty="0">
                <a:latin typeface="Comic Sans MS" pitchFamily="66" charset="0"/>
              </a:rPr>
              <a:t>;          </a:t>
            </a:r>
            <a:endParaRPr lang="bg-BG" b="1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Козметика</a:t>
            </a:r>
            <a:r>
              <a:rPr lang="bg-BG" b="1" dirty="0">
                <a:latin typeface="Comic Sans MS" pitchFamily="66" charset="0"/>
              </a:rPr>
              <a:t>;          </a:t>
            </a:r>
            <a:r>
              <a:rPr lang="en-US" b="1" dirty="0">
                <a:latin typeface="Comic Sans MS" pitchFamily="66" charset="0"/>
              </a:rPr>
              <a:t>           </a:t>
            </a:r>
          </a:p>
          <a:p>
            <a:pPr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Хигиена на фризьорството;</a:t>
            </a:r>
            <a:endParaRPr lang="bg-BG" dirty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Психология и професионална етика;</a:t>
            </a:r>
            <a:endParaRPr lang="bg-BG" dirty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Съвременни тенденции във </a:t>
            </a:r>
            <a:r>
              <a:rPr lang="bg-BG" b="1" dirty="0" smtClean="0">
                <a:latin typeface="Comic Sans MS" pitchFamily="66" charset="0"/>
              </a:rPr>
              <a:t>фризьорството;</a:t>
            </a:r>
            <a:endParaRPr lang="bg-BG" b="1" dirty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Технология на </a:t>
            </a:r>
            <a:r>
              <a:rPr lang="bg-BG" b="1" dirty="0" smtClean="0">
                <a:latin typeface="Comic Sans MS" pitchFamily="66" charset="0"/>
              </a:rPr>
              <a:t>специалността.</a:t>
            </a:r>
            <a:endParaRPr lang="bg-BG" dirty="0" smtClean="0">
              <a:latin typeface="Comic Sans MS" pitchFamily="66" charset="0"/>
            </a:endParaRPr>
          </a:p>
          <a:p>
            <a:pPr marL="0" lvl="0" indent="0" algn="ctr">
              <a:spcBef>
                <a:spcPts val="600"/>
              </a:spcBef>
              <a:buNone/>
            </a:pPr>
            <a:r>
              <a:rPr lang="bg-BG" sz="3200" b="1" dirty="0" smtClean="0">
                <a:solidFill>
                  <a:srgbClr val="FF0000"/>
                </a:solidFill>
                <a:latin typeface="Comic Sans MS" pitchFamily="66" charset="0"/>
              </a:rPr>
              <a:t>Учебна практика:</a:t>
            </a:r>
            <a:endParaRPr lang="bg-BG" sz="3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bg-BG" b="1" dirty="0" smtClean="0">
                <a:latin typeface="Comic Sans MS" pitchFamily="66" charset="0"/>
              </a:rPr>
              <a:t>Технология на специалността;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bg-BG" b="1" dirty="0" smtClean="0">
                <a:latin typeface="Comic Sans MS" pitchFamily="66" charset="0"/>
              </a:rPr>
              <a:t>Козметика. </a:t>
            </a:r>
            <a:endParaRPr lang="bg-BG" b="1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81303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solidFill>
                  <a:srgbClr val="00B050"/>
                </a:solidFill>
                <a:latin typeface="Comic Sans MS" pitchFamily="66" charset="0"/>
              </a:rPr>
              <a:t>Специфична професионална подготовка</a:t>
            </a:r>
            <a:r>
              <a:rPr lang="bg-BG" b="1" dirty="0" smtClean="0">
                <a:solidFill>
                  <a:srgbClr val="00B050"/>
                </a:solidFill>
                <a:latin typeface="Comic Sans MS" pitchFamily="66" charset="0"/>
              </a:rPr>
              <a:t>:</a:t>
            </a:r>
            <a:endParaRPr lang="bg-B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000">
        <p14:reveal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"/>
            <a:ext cx="8712968" cy="836711"/>
          </a:xfrm>
        </p:spPr>
        <p:txBody>
          <a:bodyPr>
            <a:noAutofit/>
          </a:bodyPr>
          <a:lstStyle/>
          <a:p>
            <a:pPr algn="ctr"/>
            <a:r>
              <a:rPr lang="bg-BG" sz="4800" b="1" dirty="0">
                <a:latin typeface="Comic Sans MS" pitchFamily="66" charset="0"/>
              </a:rPr>
              <a:t>Производствена </a:t>
            </a:r>
            <a:r>
              <a:rPr lang="bg-BG" sz="4800" b="1" dirty="0" smtClean="0">
                <a:latin typeface="Comic Sans MS" pitchFamily="66" charset="0"/>
              </a:rPr>
              <a:t>практика</a:t>
            </a:r>
            <a:endParaRPr lang="bg-BG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4" y="1556792"/>
            <a:ext cx="3688814" cy="4104456"/>
          </a:xfrm>
          <a:prstGeom prst="rect">
            <a:avLst/>
          </a:prstGeom>
          <a:scene3d>
            <a:camera prst="orthographicFront"/>
            <a:lightRig rig="threePt" dir="t"/>
          </a:scene3d>
          <a:sp3d extrusionH="120650">
            <a:bevelT w="152400"/>
            <a:bevelB/>
            <a:extrusionClr>
              <a:schemeClr val="tx1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12" y="1052736"/>
            <a:ext cx="4084614" cy="54461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0650" h="177800"/>
            <a:bevelB w="107950"/>
          </a:sp3d>
        </p:spPr>
      </p:pic>
    </p:spTree>
    <p:extLst>
      <p:ext uri="{BB962C8B-B14F-4D97-AF65-F5344CB8AC3E}">
        <p14:creationId xmlns:p14="http://schemas.microsoft.com/office/powerpoint/2010/main" val="112500097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5536" y="1239710"/>
            <a:ext cx="8229600" cy="964704"/>
          </a:xfrm>
        </p:spPr>
        <p:txBody>
          <a:bodyPr/>
          <a:lstStyle/>
          <a:p>
            <a:pPr marL="0" indent="0" algn="ctr">
              <a:buNone/>
            </a:pPr>
            <a:r>
              <a:rPr lang="bg-BG" sz="4000" b="1" dirty="0" smtClean="0">
                <a:latin typeface="Comic Sans MS" pitchFamily="66" charset="0"/>
              </a:rPr>
              <a:t>Ноктопластика</a:t>
            </a:r>
            <a:endParaRPr lang="bg-BG" sz="4000" b="1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359465"/>
            <a:ext cx="8784976" cy="765279"/>
          </a:xfrm>
        </p:spPr>
        <p:txBody>
          <a:bodyPr>
            <a:normAutofit/>
          </a:bodyPr>
          <a:lstStyle/>
          <a:p>
            <a:pPr algn="ctr"/>
            <a:r>
              <a:rPr lang="bg-BG" sz="4200" b="1" dirty="0" smtClean="0">
                <a:latin typeface="Comic Sans MS" pitchFamily="66" charset="0"/>
              </a:rPr>
              <a:t>Свободноизбираема подготовка</a:t>
            </a:r>
            <a:endParaRPr lang="bg-BG" sz="4200" b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5856651" cy="43924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44450" prst="softRound"/>
            <a:bevelB w="146050" h="82550"/>
          </a:sp3d>
        </p:spPr>
      </p:pic>
    </p:spTree>
    <p:extLst>
      <p:ext uri="{BB962C8B-B14F-4D97-AF65-F5344CB8AC3E}">
        <p14:creationId xmlns:p14="http://schemas.microsoft.com/office/powerpoint/2010/main" val="2864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6633"/>
            <a:ext cx="8229600" cy="576064"/>
          </a:xfrm>
        </p:spPr>
        <p:txBody>
          <a:bodyPr/>
          <a:lstStyle/>
          <a:p>
            <a:pPr algn="ctr" eaLnBrk="1" hangingPunct="1"/>
            <a:r>
              <a:rPr lang="bg-BG" dirty="0" smtClean="0"/>
              <a:t>  </a:t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sz="4000" b="1" dirty="0" smtClean="0">
                <a:latin typeface="Comic Sans MS" pitchFamily="66" charset="0"/>
              </a:rPr>
              <a:t>Кабинетът по фризьорство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83960"/>
            <a:ext cx="4320000" cy="5760000"/>
          </a:xfrm>
          <a:prstGeom prst="rect">
            <a:avLst/>
          </a:prstGeom>
          <a:ln w="25400" cmpd="thickThin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35" y="883960"/>
            <a:ext cx="4319999" cy="5760000"/>
          </a:xfrm>
          <a:ln w="317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h="101600" prst="relaxedInset"/>
          </a:sp3d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620688"/>
            <a:ext cx="9144000" cy="4958011"/>
          </a:xfrm>
        </p:spPr>
        <p:txBody>
          <a:bodyPr/>
          <a:lstStyle/>
          <a:p>
            <a:pPr marL="0" indent="0">
              <a:buNone/>
            </a:pPr>
            <a:r>
              <a:rPr lang="bg-BG" sz="3200" b="1" dirty="0" smtClean="0">
                <a:latin typeface="Comic Sans MS" pitchFamily="66" charset="0"/>
              </a:rPr>
              <a:t>  </a:t>
            </a:r>
            <a:r>
              <a:rPr lang="bg-BG" sz="3000" b="1" dirty="0" smtClean="0">
                <a:latin typeface="Comic Sans MS" pitchFamily="66" charset="0"/>
              </a:rPr>
              <a:t>След </a:t>
            </a:r>
            <a:r>
              <a:rPr lang="bg-BG" sz="3000" b="1" dirty="0">
                <a:latin typeface="Comic Sans MS" pitchFamily="66" charset="0"/>
              </a:rPr>
              <a:t>завършване на ХІІ клас и успешно полагане на Държавните зрелостни изпити и Държавните изпити по теория и практика на професията, учениците получават: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bg-BG" sz="3000" b="1" dirty="0">
                <a:latin typeface="Comic Sans MS" pitchFamily="66" charset="0"/>
              </a:rPr>
              <a:t>  - </a:t>
            </a:r>
            <a:r>
              <a:rPr lang="bg-BG" b="1" dirty="0">
                <a:latin typeface="Comic Sans MS" pitchFamily="66" charset="0"/>
              </a:rPr>
              <a:t>Диплома за завършено средно </a:t>
            </a:r>
            <a:r>
              <a:rPr lang="bg-BG" b="1" dirty="0" smtClean="0">
                <a:latin typeface="Comic Sans MS" pitchFamily="66" charset="0"/>
              </a:rPr>
              <a:t>образование</a:t>
            </a:r>
            <a:endParaRPr lang="bg-BG" b="1" dirty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g-BG" b="1" dirty="0" smtClean="0">
                <a:latin typeface="Comic Sans MS" pitchFamily="66" charset="0"/>
              </a:rPr>
              <a:t>  </a:t>
            </a:r>
            <a:r>
              <a:rPr lang="bg-BG" b="1" dirty="0">
                <a:latin typeface="Comic Sans MS" pitchFamily="66" charset="0"/>
              </a:rPr>
              <a:t>- Свидетелство за придобиване </a:t>
            </a:r>
            <a:r>
              <a:rPr lang="bg-BG" b="1" dirty="0" smtClean="0">
                <a:latin typeface="Comic Sans MS" pitchFamily="66" charset="0"/>
              </a:rPr>
              <a:t>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b="1" dirty="0" smtClean="0">
                <a:latin typeface="Comic Sans MS" pitchFamily="66" charset="0"/>
              </a:rPr>
              <a:t>Втора </a:t>
            </a:r>
            <a:r>
              <a:rPr lang="bg-BG" b="1" dirty="0">
                <a:latin typeface="Comic Sans MS" pitchFamily="66" charset="0"/>
              </a:rPr>
              <a:t>степен на професионална </a:t>
            </a:r>
            <a:r>
              <a:rPr lang="bg-BG" b="1" dirty="0" smtClean="0">
                <a:latin typeface="Comic Sans MS" pitchFamily="66" charset="0"/>
              </a:rPr>
              <a:t>квалификация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b="1" dirty="0" smtClean="0">
                <a:latin typeface="Comic Sans MS" pitchFamily="66" charset="0"/>
              </a:rPr>
              <a:t> </a:t>
            </a:r>
            <a:r>
              <a:rPr lang="bg-BG" b="1" dirty="0">
                <a:latin typeface="Comic Sans MS" pitchFamily="66" charset="0"/>
              </a:rPr>
              <a:t>за професията </a:t>
            </a:r>
            <a:r>
              <a:rPr lang="bg-BG" b="1" dirty="0" smtClean="0">
                <a:latin typeface="Comic Sans MS" pitchFamily="66" charset="0"/>
              </a:rPr>
              <a:t>„ФРИЗЬОР“</a:t>
            </a:r>
            <a:endParaRPr lang="bg-BG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70106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latin typeface="Comic Sans MS" pitchFamily="66" charset="0"/>
              </a:rPr>
              <a:t>     </a:t>
            </a:r>
            <a:r>
              <a:rPr lang="bg-BG" sz="3200" b="1" dirty="0" smtClean="0">
                <a:latin typeface="Comic Sans MS" pitchFamily="66" charset="0"/>
              </a:rPr>
              <a:t>Специалността „Фризьорство“ разкрива пред учениците широк спектър от възможности за професионална реализация. </a:t>
            </a:r>
            <a:r>
              <a:rPr lang="bg-BG" sz="3200" b="1" dirty="0" smtClean="0">
                <a:solidFill>
                  <a:srgbClr val="F01A0A"/>
                </a:solidFill>
                <a:latin typeface="Comic Sans MS" pitchFamily="66" charset="0"/>
              </a:rPr>
              <a:t>Нашите възпитаници могат да заемат позиции в различни фризьорски и козметични салони.         </a:t>
            </a:r>
          </a:p>
          <a:p>
            <a:pPr marL="0" indent="0">
              <a:buNone/>
            </a:pPr>
            <a:r>
              <a:rPr lang="bg-BG" sz="3200" b="1" dirty="0" smtClean="0">
                <a:latin typeface="Comic Sans MS" pitchFamily="66" charset="0"/>
              </a:rPr>
              <a:t>    Придобитите знания, умения и опит са достатъчна основа за </a:t>
            </a:r>
            <a:r>
              <a:rPr lang="bg-BG" sz="3200" b="1" dirty="0" smtClean="0">
                <a:solidFill>
                  <a:srgbClr val="FF0000"/>
                </a:solidFill>
                <a:latin typeface="Comic Sans MS" pitchFamily="66" charset="0"/>
              </a:rPr>
              <a:t>стартиране на самостоятелен бизнес.</a:t>
            </a:r>
          </a:p>
          <a:p>
            <a:pPr marL="0" indent="0">
              <a:buNone/>
            </a:pPr>
            <a:endParaRPr lang="bg-BG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Autofit/>
          </a:bodyPr>
          <a:lstStyle/>
          <a:p>
            <a:pPr algn="ctr"/>
            <a:r>
              <a:rPr lang="bg-BG" sz="4000" b="1" dirty="0">
                <a:latin typeface="Comic Sans MS" pitchFamily="66" charset="0"/>
              </a:rPr>
              <a:t>Възможности за реализация</a:t>
            </a:r>
            <a:r>
              <a:rPr lang="bg-BG" sz="4000" b="1" dirty="0" smtClean="0">
                <a:latin typeface="Comic Sans MS" pitchFamily="66" charset="0"/>
              </a:rPr>
              <a:t>:</a:t>
            </a:r>
            <a:endParaRPr lang="bg-BG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20778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964488" cy="4525963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bg-BG" b="1" i="1" dirty="0" smtClean="0"/>
              <a:t>  Общообразователна </a:t>
            </a:r>
            <a:r>
              <a:rPr lang="bg-BG" b="1" i="1" dirty="0"/>
              <a:t>и професионална  подготовка на съвременно равнище, </a:t>
            </a:r>
            <a:r>
              <a:rPr lang="bg-BG" b="1" i="1" dirty="0" smtClean="0"/>
              <a:t>реализирани </a:t>
            </a:r>
            <a:r>
              <a:rPr lang="bg-BG" b="1" i="1" dirty="0"/>
              <a:t>от екип от висококвалифицирани преподаватели;</a:t>
            </a:r>
            <a:endParaRPr lang="bg-BG" dirty="0"/>
          </a:p>
          <a:p>
            <a:pPr lvl="0">
              <a:buFont typeface="Wingdings" pitchFamily="2" charset="2"/>
              <a:buChar char="Ø"/>
            </a:pPr>
            <a:r>
              <a:rPr lang="bg-BG" b="1" i="1" dirty="0"/>
              <a:t>Компютърно обучение - информатика </a:t>
            </a:r>
            <a:endParaRPr lang="bg-BG" dirty="0"/>
          </a:p>
          <a:p>
            <a:pPr marL="0" indent="0">
              <a:buNone/>
            </a:pPr>
            <a:r>
              <a:rPr lang="bg-BG" b="1" i="1" dirty="0"/>
              <a:t>и информационни технологии, работа в </a:t>
            </a:r>
            <a:r>
              <a:rPr lang="en-US" b="1" i="1" dirty="0"/>
              <a:t>INTERNET</a:t>
            </a:r>
            <a:r>
              <a:rPr lang="bg-BG" b="1" i="1" dirty="0"/>
              <a:t> среда;</a:t>
            </a:r>
            <a:endParaRPr lang="bg-BG" dirty="0"/>
          </a:p>
          <a:p>
            <a:pPr lvl="0">
              <a:buFont typeface="Wingdings" pitchFamily="2" charset="2"/>
              <a:buChar char="Ø"/>
            </a:pPr>
            <a:r>
              <a:rPr lang="bg-BG" b="1" i="1" dirty="0"/>
              <a:t>Работа по европейски проекти;</a:t>
            </a:r>
            <a:endParaRPr lang="bg-BG" dirty="0"/>
          </a:p>
          <a:p>
            <a:pPr lvl="0">
              <a:buFont typeface="Wingdings" pitchFamily="2" charset="2"/>
              <a:buChar char="Ø"/>
            </a:pPr>
            <a:r>
              <a:rPr lang="bg-BG" b="1" i="1" dirty="0"/>
              <a:t>Квалифициран психолог и логопед;</a:t>
            </a:r>
            <a:endParaRPr lang="bg-BG" dirty="0"/>
          </a:p>
          <a:p>
            <a:pPr lvl="0">
              <a:buFont typeface="Wingdings" pitchFamily="2" charset="2"/>
              <a:buChar char="Ø"/>
            </a:pPr>
            <a:r>
              <a:rPr lang="bg-BG" b="1" i="1" dirty="0"/>
              <a:t>Осигурено медицинско обслужване;</a:t>
            </a:r>
            <a:endParaRPr lang="bg-BG" dirty="0"/>
          </a:p>
          <a:p>
            <a:pPr lvl="0">
              <a:buFont typeface="Wingdings" pitchFamily="2" charset="2"/>
              <a:buChar char="Ø"/>
            </a:pPr>
            <a:r>
              <a:rPr lang="bg-BG" b="1" i="1" dirty="0"/>
              <a:t>Извънкласни дейности:</a:t>
            </a:r>
            <a:endParaRPr lang="bg-BG" dirty="0"/>
          </a:p>
          <a:p>
            <a:pPr marL="0" indent="0">
              <a:spcBef>
                <a:spcPts val="0"/>
              </a:spcBef>
              <a:buNone/>
            </a:pPr>
            <a:r>
              <a:rPr lang="bg-BG" b="1" i="1" dirty="0"/>
              <a:t>       </a:t>
            </a:r>
            <a:r>
              <a:rPr lang="bg-BG" b="1" i="1" dirty="0" smtClean="0"/>
              <a:t>- </a:t>
            </a:r>
            <a:r>
              <a:rPr lang="bg-BG" b="1" i="1" dirty="0"/>
              <a:t>спортни отбори: волейбол, баскетбол, футбол;</a:t>
            </a: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latin typeface="Comic Sans MS" pitchFamily="66" charset="0"/>
              </a:rPr>
              <a:t>УЧИЛИЩЕТО ВИ ПРЕДЛАГА ОЩЕ:</a:t>
            </a:r>
            <a:br>
              <a:rPr lang="bg-BG" b="1" dirty="0">
                <a:latin typeface="Comic Sans MS" pitchFamily="66" charset="0"/>
              </a:rPr>
            </a:br>
            <a:endParaRPr lang="bg-BG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68105"/>
      </p:ext>
    </p:extLst>
  </p:cSld>
  <p:clrMapOvr>
    <a:masterClrMapping/>
  </p:clrMapOvr>
  <p:transition spd="slow" advTm="18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836712"/>
            <a:ext cx="9036496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bg-BG" sz="7200" b="1" dirty="0">
                <a:solidFill>
                  <a:srgbClr val="F1092A"/>
                </a:solidFill>
                <a:latin typeface="Comic Sans MS" pitchFamily="66" charset="0"/>
              </a:rPr>
              <a:t>Моменти </a:t>
            </a:r>
            <a:endParaRPr lang="bg-BG" sz="7200" b="1" dirty="0" smtClean="0">
              <a:solidFill>
                <a:srgbClr val="F1092A"/>
              </a:solidFill>
              <a:latin typeface="Comic Sans MS" pitchFamily="66" charset="0"/>
            </a:endParaRPr>
          </a:p>
          <a:p>
            <a:pPr marL="0" indent="0" algn="ctr">
              <a:spcBef>
                <a:spcPts val="0"/>
              </a:spcBef>
              <a:buNone/>
              <a:tabLst>
                <a:tab pos="533400" algn="l"/>
              </a:tabLst>
            </a:pPr>
            <a:r>
              <a:rPr lang="bg-BG" sz="7200" b="1" dirty="0" smtClean="0">
                <a:solidFill>
                  <a:srgbClr val="F1092A"/>
                </a:solidFill>
                <a:latin typeface="Comic Sans MS" pitchFamily="66" charset="0"/>
              </a:rPr>
              <a:t>от </a:t>
            </a:r>
            <a:br>
              <a:rPr lang="bg-BG" sz="7200" b="1" dirty="0" smtClean="0">
                <a:solidFill>
                  <a:srgbClr val="F1092A"/>
                </a:solidFill>
                <a:latin typeface="Comic Sans MS" pitchFamily="66" charset="0"/>
              </a:rPr>
            </a:br>
            <a:r>
              <a:rPr lang="bg-BG" sz="7200" b="1" dirty="0" smtClean="0">
                <a:solidFill>
                  <a:srgbClr val="F1092A"/>
                </a:solidFill>
                <a:latin typeface="Comic Sans MS" pitchFamily="66" charset="0"/>
              </a:rPr>
              <a:t>училищния живот</a:t>
            </a:r>
            <a:endParaRPr lang="bg-BG" sz="7200" b="1" dirty="0">
              <a:solidFill>
                <a:srgbClr val="F1092A"/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719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504055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latin typeface="Comic Sans MS" pitchFamily="66" charset="0"/>
              </a:rPr>
              <a:t>Проектно ориентирано обучение - ІХ клас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7906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229600" cy="766763"/>
          </a:xfrm>
        </p:spPr>
        <p:txBody>
          <a:bodyPr/>
          <a:lstStyle/>
          <a:p>
            <a:pPr algn="ctr" eaLnBrk="1" hangingPunct="1"/>
            <a:r>
              <a:rPr lang="bg-BG" sz="4000" b="1" dirty="0" smtClean="0">
                <a:latin typeface="Comic Sans MS" pitchFamily="66" charset="0"/>
              </a:rPr>
              <a:t>ЗА НАС…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107504" y="1124744"/>
            <a:ext cx="8928992" cy="5145881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bg-BG" sz="3000" b="1" dirty="0" smtClean="0">
                <a:latin typeface="Comic Sans MS" pitchFamily="66" charset="0"/>
              </a:rPr>
              <a:t>Училището е открито през 1981 година, има  30-годишна история и утвърдено добро име в град Бургас.</a:t>
            </a:r>
          </a:p>
          <a:p>
            <a:pPr eaLnBrk="1" hangingPunct="1">
              <a:spcBef>
                <a:spcPts val="0"/>
              </a:spcBef>
            </a:pPr>
            <a:r>
              <a:rPr lang="bg-BG" sz="3000" b="1" dirty="0" smtClean="0">
                <a:latin typeface="Comic Sans MS" pitchFamily="66" charset="0"/>
              </a:rPr>
              <a:t>Материална база: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bg-BG" sz="3000" b="1" dirty="0" smtClean="0">
                <a:latin typeface="Comic Sans MS" pitchFamily="66" charset="0"/>
              </a:rPr>
              <a:t>	</a:t>
            </a:r>
            <a:r>
              <a:rPr lang="en-US" sz="3000" b="1" dirty="0" smtClean="0">
                <a:latin typeface="Comic Sans MS" pitchFamily="66" charset="0"/>
              </a:rPr>
              <a:t> </a:t>
            </a:r>
            <a:r>
              <a:rPr lang="bg-BG" sz="3000" b="1" dirty="0" smtClean="0">
                <a:latin typeface="Comic Sans MS" pitchFamily="66" charset="0"/>
              </a:rPr>
              <a:t> *</a:t>
            </a:r>
            <a:r>
              <a:rPr lang="en-US" sz="3000" b="1" dirty="0" smtClean="0">
                <a:latin typeface="Comic Sans MS" pitchFamily="66" charset="0"/>
              </a:rPr>
              <a:t> 24 </a:t>
            </a:r>
            <a:r>
              <a:rPr lang="bg-BG" sz="3000" b="1" dirty="0" smtClean="0">
                <a:latin typeface="Comic Sans MS" pitchFamily="66" charset="0"/>
              </a:rPr>
              <a:t>класни стаи</a:t>
            </a:r>
            <a:r>
              <a:rPr lang="en-US" sz="3000" b="1" dirty="0" smtClean="0">
                <a:latin typeface="Comic Sans MS" pitchFamily="66" charset="0"/>
              </a:rPr>
              <a:t> </a:t>
            </a:r>
            <a:r>
              <a:rPr lang="bg-BG" sz="3000" b="1" dirty="0" smtClean="0">
                <a:latin typeface="Comic Sans MS" pitchFamily="66" charset="0"/>
              </a:rPr>
              <a:t>и кабинети;	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bg-BG" sz="3000" b="1" dirty="0" smtClean="0">
                <a:latin typeface="Comic Sans MS" pitchFamily="66" charset="0"/>
              </a:rPr>
              <a:t>    * 3 компютърни кабинета;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bg-BG" sz="3000" b="1" dirty="0" smtClean="0">
                <a:latin typeface="Comic Sans MS" pitchFamily="66" charset="0"/>
              </a:rPr>
              <a:t>	  * 2 физкултурни салона;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bg-BG" sz="3000" b="1" dirty="0">
                <a:latin typeface="Comic Sans MS" pitchFamily="66" charset="0"/>
              </a:rPr>
              <a:t> </a:t>
            </a:r>
            <a:r>
              <a:rPr lang="bg-BG" sz="3000" b="1" dirty="0" smtClean="0">
                <a:latin typeface="Comic Sans MS" pitchFamily="66" charset="0"/>
              </a:rPr>
              <a:t>   * кабинет за психологическа и логопедична помощ;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bg-BG" sz="3000" b="1" dirty="0" smtClean="0">
                <a:latin typeface="Comic Sans MS" pitchFamily="66" charset="0"/>
              </a:rPr>
              <a:t>	  * кабинет за ресурсно подпомагане на деца със специални образователни потребности.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bg-BG" sz="3000" b="1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bg-BG" sz="2400" dirty="0" smtClean="0"/>
          </a:p>
        </p:txBody>
      </p:sp>
    </p:spTree>
  </p:cSld>
  <p:clrMapOvr>
    <a:masterClrMapping/>
  </p:clrMapOvr>
  <p:transition spd="slow" advClick="0" advTm="2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0"/>
            <a:ext cx="9143999" cy="596491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"/>
            <a:ext cx="9144000" cy="908719"/>
          </a:xfrm>
        </p:spPr>
        <p:txBody>
          <a:bodyPr>
            <a:noAutofit/>
          </a:bodyPr>
          <a:lstStyle/>
          <a:p>
            <a:pPr algn="ctr"/>
            <a:r>
              <a:rPr lang="bg-BG" sz="2800" b="1" dirty="0" smtClean="0">
                <a:latin typeface="Comic Sans MS" pitchFamily="66" charset="0"/>
              </a:rPr>
              <a:t>Участие в Проект „Аз уча, аз знам, аз мога“ на издателство „Клет“, немски език, ІХ-Х клас</a:t>
            </a:r>
            <a:endParaRPr lang="bg-BG" sz="2800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474">
            <a:off x="4450524" y="2145225"/>
            <a:ext cx="4547592" cy="3410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728">
            <a:off x="-297223" y="2257966"/>
            <a:ext cx="5233392" cy="39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93574"/>
      </p:ext>
    </p:extLst>
  </p:cSld>
  <p:clrMapOvr>
    <a:masterClrMapping/>
  </p:clrMapOvr>
  <p:transition spd="slow" advTm="6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664840"/>
          </a:xfrm>
        </p:spPr>
        <p:txBody>
          <a:bodyPr>
            <a:noAutofit/>
          </a:bodyPr>
          <a:lstStyle/>
          <a:p>
            <a:pPr algn="ctr"/>
            <a:r>
              <a:rPr lang="bg-BG" sz="2800" b="1" dirty="0" smtClean="0">
                <a:latin typeface="Comic Sans MS" pitchFamily="66" charset="0"/>
              </a:rPr>
              <a:t>ХІІ клас със своите проекти по „Бизнес план“ за  защита на Държавен изпит  за професията „Сътрудник Бизнес услуги“</a:t>
            </a:r>
            <a:endParaRPr lang="bg-BG" sz="2800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34656"/>
            <a:ext cx="7671558" cy="53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" y="4936"/>
            <a:ext cx="9137419" cy="68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000">
        <p14:glitter pattern="hexago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atin typeface="Comic Sans MS" pitchFamily="66" charset="0"/>
              </a:rPr>
              <a:t>Доказване на своите умения в часовете по </a:t>
            </a:r>
            <a:br>
              <a:rPr lang="bg-BG" b="1" dirty="0" smtClean="0">
                <a:latin typeface="Comic Sans MS" pitchFamily="66" charset="0"/>
              </a:rPr>
            </a:br>
            <a:r>
              <a:rPr lang="bg-BG" b="1" dirty="0" smtClean="0">
                <a:latin typeface="Comic Sans MS" pitchFamily="66" charset="0"/>
              </a:rPr>
              <a:t>СИП  Готварство - ІХ-Х клас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704856" cy="5778642"/>
          </a:xfrm>
          <a:prstGeom prst="rect">
            <a:avLst/>
          </a:prstGeom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 extrusionH="152400" contourW="69850">
            <a:bevelT w="63500" h="114300"/>
            <a:bevelB/>
            <a:extrusionClr>
              <a:schemeClr val="tx2"/>
            </a:extrusionClr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1283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14:shred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000">
        <p14:switch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8496944" cy="5256584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21744"/>
            <a:ext cx="9036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atin typeface="Comic Sans MS" pitchFamily="66" charset="0"/>
              </a:rPr>
              <a:t>Волейболът</a:t>
            </a:r>
            <a:r>
              <a:rPr lang="bg-BG" b="1" dirty="0">
                <a:latin typeface="Comic Sans MS" pitchFamily="66" charset="0"/>
              </a:rPr>
              <a:t> </a:t>
            </a:r>
            <a:r>
              <a:rPr lang="bg-BG" b="1" dirty="0" smtClean="0">
                <a:latin typeface="Comic Sans MS" pitchFamily="66" charset="0"/>
              </a:rPr>
              <a:t>е един от любимите спортове на учениците от гимназиален етап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7968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229600" cy="865187"/>
          </a:xfrm>
        </p:spPr>
        <p:txBody>
          <a:bodyPr/>
          <a:lstStyle/>
          <a:p>
            <a:pPr algn="ctr" eaLnBrk="1" hangingPunct="1"/>
            <a:r>
              <a:rPr lang="bg-BG" sz="4000" b="1" dirty="0" smtClean="0">
                <a:latin typeface="Comic Sans MS" pitchFamily="66" charset="0"/>
              </a:rPr>
              <a:t>ЗА НАС…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>
          <a:xfrm>
            <a:off x="107504" y="1557338"/>
            <a:ext cx="8856984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bg-BG" sz="3000" b="1" dirty="0" smtClean="0">
                <a:latin typeface="Comic Sans MS" pitchFamily="66" charset="0"/>
              </a:rPr>
              <a:t>През 2013/2014 г. тук се обучават 680 деца и ученици на възраст от 5 до 19 години;</a:t>
            </a:r>
          </a:p>
          <a:p>
            <a:pPr eaLnBrk="1" hangingPunct="1">
              <a:lnSpc>
                <a:spcPct val="90000"/>
              </a:lnSpc>
            </a:pPr>
            <a:r>
              <a:rPr lang="bg-BG" sz="3000" b="1" dirty="0" smtClean="0">
                <a:latin typeface="Comic Sans MS" pitchFamily="66" charset="0"/>
              </a:rPr>
              <a:t>Колективът се състои от 64 педагогически специалисти, психолог, логопед и ресурсни учители;</a:t>
            </a:r>
          </a:p>
          <a:p>
            <a:pPr eaLnBrk="1" hangingPunct="1">
              <a:lnSpc>
                <a:spcPct val="90000"/>
              </a:lnSpc>
            </a:pPr>
            <a:r>
              <a:rPr lang="bg-BG" sz="3000" b="1" dirty="0" smtClean="0">
                <a:latin typeface="Comic Sans MS" pitchFamily="66" charset="0"/>
              </a:rPr>
              <a:t>22 от учителите притежават допълнителна професионална квалификация.</a:t>
            </a:r>
          </a:p>
          <a:p>
            <a:pPr eaLnBrk="1" hangingPunct="1">
              <a:lnSpc>
                <a:spcPct val="90000"/>
              </a:lnSpc>
            </a:pPr>
            <a:endParaRPr lang="bg-BG" dirty="0" smtClean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2276872"/>
            <a:ext cx="716625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75000"/>
              </a:schemeClr>
            </a:solidFill>
          </a:ln>
          <a:scene3d>
            <a:camera prst="perspectiveAbove"/>
            <a:lightRig rig="threePt" dir="t"/>
          </a:scene3d>
          <a:sp3d>
            <a:bevelB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МАТЕРИАЛНА БАЗА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00">
        <p14:warp dir="i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лавие 2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229600" cy="641350"/>
          </a:xfrm>
        </p:spPr>
        <p:txBody>
          <a:bodyPr/>
          <a:lstStyle/>
          <a:p>
            <a:pPr algn="ctr"/>
            <a:r>
              <a:rPr lang="bg-BG" b="1" dirty="0" smtClean="0">
                <a:latin typeface="Comic Sans MS" pitchFamily="66" charset="0"/>
              </a:rPr>
              <a:t>ЛОГОПЕДИЧЕН КАБИНЕТ</a:t>
            </a:r>
          </a:p>
        </p:txBody>
      </p:sp>
      <p:pic>
        <p:nvPicPr>
          <p:cNvPr id="15363" name="Picture 2" descr="C:\Documents and Settings\Magdalena Pendeva\Desktop\SNIMKI 1 KLAS\SANY2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3528392" cy="2645890"/>
          </a:xfrm>
          <a:prstGeom prst="rect">
            <a:avLst/>
          </a:prstGeom>
          <a:noFill/>
          <a:ln w="82550" cmpd="sng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Right"/>
            <a:lightRig rig="soft" dir="t"/>
          </a:scene3d>
          <a:sp3d>
            <a:bevelB prst="angle"/>
          </a:sp3d>
        </p:spPr>
      </p:pic>
      <p:pic>
        <p:nvPicPr>
          <p:cNvPr id="15364" name="Picture 3" descr="C:\Documents and Settings\Magdalena Pendeva\Desktop\SNIMKI 1 KLAS\SANY2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34734"/>
            <a:ext cx="3471292" cy="2603469"/>
          </a:xfrm>
          <a:prstGeom prst="rect">
            <a:avLst/>
          </a:prstGeom>
          <a:noFill/>
          <a:ln w="85725" cmpd="sng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  <a:scene3d>
            <a:camera prst="perspectiveLeft"/>
            <a:lightRig rig="threePt" dir="t"/>
          </a:scene3d>
          <a:sp3d>
            <a:bevelT w="6350"/>
            <a:bevelB prst="angle"/>
          </a:sp3d>
        </p:spPr>
      </p:pic>
      <p:pic>
        <p:nvPicPr>
          <p:cNvPr id="15365" name="Picture 4" descr="C:\Documents and Settings\Magdalena Pendeva\Desktop\SNIMKI 1 KLAS\SANY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933056"/>
            <a:ext cx="3543300" cy="2657475"/>
          </a:xfrm>
          <a:prstGeom prst="rect">
            <a:avLst/>
          </a:prstGeom>
          <a:noFill/>
          <a:ln w="85725" cmpd="sng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prst="angle"/>
          </a:sp3d>
        </p:spPr>
      </p:pic>
      <p:pic>
        <p:nvPicPr>
          <p:cNvPr id="15366" name="Picture 5" descr="C:\Documents and Settings\Magdalena Pendeva\Desktop\SNIMKI 1 KLAS\SANY2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13770"/>
            <a:ext cx="3563690" cy="2672768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 w="165100" prst="coolSlant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000">
        <p14:pan dir="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9144000" cy="104234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bg-BG" sz="3200" b="1" dirty="0" smtClean="0">
                <a:latin typeface="Comic Sans MS" pitchFamily="66" charset="0"/>
              </a:rPr>
              <a:t>МОДЕРЕН КАБИНЕТ ЗА ЗАНИМАНИЯ ПО ИНТЕРЕСИ И РАБОТА С ДЕЦА СЪС СОП</a:t>
            </a:r>
            <a:endParaRPr lang="bg-BG" sz="3200" b="1" dirty="0">
              <a:latin typeface="Comic Sans MS" pitchFamily="66" charset="0"/>
            </a:endParaRPr>
          </a:p>
        </p:txBody>
      </p:sp>
      <p:pic>
        <p:nvPicPr>
          <p:cNvPr id="7" name="Picture 6" descr="100_5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700808"/>
            <a:ext cx="3744415" cy="2808312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ContrastingRightFacing">
              <a:rot lat="623785" lon="21000000" rev="213211"/>
            </a:camera>
            <a:lightRig rig="threePt" dir="t"/>
          </a:scene3d>
          <a:sp3d>
            <a:bevelT/>
            <a:bevelB w="165100" prst="coolSlant"/>
          </a:sp3d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753818" cy="3744416"/>
          </a:xfrm>
          <a:prstGeom prst="rect">
            <a:avLst/>
          </a:prstGeom>
          <a:noFill/>
          <a:ln w="76200" cmpd="sng">
            <a:solidFill>
              <a:schemeClr val="accent4">
                <a:lumMod val="50000"/>
              </a:schemeClr>
            </a:solidFill>
          </a:ln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perspectiveContrastingLeftFacing">
              <a:rot lat="623785" lon="1200000" rev="21386789"/>
            </a:camera>
            <a:lightRig rig="threePt" dir="t"/>
          </a:scene3d>
          <a:sp3d>
            <a:bevelT/>
            <a:bevelB w="165100" prst="coolSlant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816424" cy="2968329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isometricRightUp">
              <a:rot lat="0" lon="21594000" rev="0"/>
            </a:camera>
            <a:lightRig rig="threePt" dir="t"/>
          </a:scene3d>
          <a:sp3d>
            <a:bevelT prst="angle"/>
            <a:bevelB prst="angle"/>
          </a:sp3d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564681"/>
            <a:ext cx="4032448" cy="2952328"/>
          </a:xfrm>
          <a:prstGeom prst="rect">
            <a:avLst/>
          </a:prstGeom>
          <a:noFill/>
          <a:ln w="76200">
            <a:solidFill>
              <a:srgbClr val="765B97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isometricOffAxis2Left">
              <a:rot lat="0" lon="1200000" rev="0"/>
            </a:camera>
            <a:lightRig rig="threePt" dir="t"/>
          </a:scene3d>
          <a:sp3d>
            <a:bevelT prst="angle"/>
            <a:bevelB/>
          </a:sp3d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549" y="3717032"/>
            <a:ext cx="3840427" cy="288032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35033"/>
            <a:ext cx="3816425" cy="2862319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  <p:sp>
        <p:nvSpPr>
          <p:cNvPr id="2" name="Rectangle 1"/>
          <p:cNvSpPr/>
          <p:nvPr/>
        </p:nvSpPr>
        <p:spPr>
          <a:xfrm>
            <a:off x="2466251" y="45720"/>
            <a:ext cx="4229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latin typeface="Comic Sans MS" pitchFamily="66" charset="0"/>
              </a:rPr>
              <a:t>ЗАНИМАНИЯ ПО ИНТЕРЕСИ</a:t>
            </a:r>
            <a:endParaRPr lang="en-US" sz="20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conveyor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 idx="4294967295"/>
          </p:nvPr>
        </p:nvSpPr>
        <p:spPr>
          <a:xfrm>
            <a:off x="0" y="-30479"/>
            <a:ext cx="9144000" cy="137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b="1" dirty="0" smtClean="0">
                <a:latin typeface="Comic Sans MS" pitchFamily="66" charset="0"/>
              </a:rPr>
              <a:t>РАБОТА С ДЕЦА СЪС СПЕЦИАЛНИ ОБРАЗОВАТЕЛНИ ПОТРЕБНОСТИ 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20483" name="Picture 2" descr="C:\Documents and Settings\Magdalena Pendeva\Desktop\proekt twor4eski podhodi\snimki модулиии\IMG_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4513211" cy="3384376"/>
          </a:xfrm>
          <a:prstGeom prst="rect">
            <a:avLst/>
          </a:prstGeom>
          <a:noFill/>
          <a:ln w="825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486" name="Picture 5" descr="C:\Documents and Settings\Magdalena Pendeva\Desktop\proekt twor4eski podhodi\snimki модулиии\IMG_0627.jpg"/>
          <p:cNvPicPr>
            <a:picLocks noChangeAspect="1" noChangeArrowheads="1"/>
          </p:cNvPicPr>
          <p:nvPr/>
        </p:nvPicPr>
        <p:blipFill>
          <a:blip r:embed="rId3" cstate="print">
            <a:lum bright="33000" contrast="8000"/>
          </a:blip>
          <a:srcRect/>
          <a:stretch>
            <a:fillRect/>
          </a:stretch>
        </p:blipFill>
        <p:spPr bwMode="auto">
          <a:xfrm>
            <a:off x="4427984" y="1556792"/>
            <a:ext cx="4416491" cy="3312368"/>
          </a:xfrm>
          <a:prstGeom prst="rect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 w="152400" h="50800" prst="softRound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prism isContent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640960" cy="1224136"/>
          </a:xfrm>
        </p:spPr>
        <p:txBody>
          <a:bodyPr/>
          <a:lstStyle/>
          <a:p>
            <a:pPr algn="ctr" eaLnBrk="1" hangingPunct="1"/>
            <a:r>
              <a:rPr lang="bg-BG" dirty="0" smtClean="0"/>
              <a:t>  </a:t>
            </a:r>
            <a:r>
              <a:rPr lang="bg-BG" sz="4000" b="1" dirty="0" smtClean="0">
                <a:latin typeface="Comic Sans MS" pitchFamily="66" charset="0"/>
              </a:rPr>
              <a:t>Подобрения на материалната база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9144000" cy="4651375"/>
          </a:xfrm>
        </p:spPr>
        <p:txBody>
          <a:bodyPr/>
          <a:lstStyle/>
          <a:p>
            <a:pPr marL="92075" indent="0" eaLnBrk="1" hangingPunct="1">
              <a:buNone/>
              <a:defRPr/>
            </a:pPr>
            <a:r>
              <a:rPr lang="bg-BG" sz="3200" b="1" dirty="0" smtClean="0">
                <a:latin typeface="Comic Sans MS" pitchFamily="66" charset="0"/>
              </a:rPr>
              <a:t>   Оборудване на </a:t>
            </a:r>
          </a:p>
          <a:p>
            <a:pPr marL="0" indent="0" eaLnBrk="1" hangingPunct="1">
              <a:buNone/>
              <a:defRPr/>
            </a:pPr>
            <a:r>
              <a:rPr lang="bg-BG" sz="3200" b="1" dirty="0" smtClean="0">
                <a:latin typeface="Comic Sans MS" pitchFamily="66" charset="0"/>
              </a:rPr>
              <a:t>     кабинет по</a:t>
            </a:r>
          </a:p>
          <a:p>
            <a:pPr marL="0" indent="0" eaLnBrk="1" hangingPunct="1">
              <a:buNone/>
              <a:defRPr/>
            </a:pPr>
            <a:r>
              <a:rPr lang="bg-BG" sz="3200" b="1" dirty="0" smtClean="0">
                <a:latin typeface="Comic Sans MS" pitchFamily="66" charset="0"/>
              </a:rPr>
              <a:t>     готварство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bg-BG" b="1" dirty="0" smtClean="0">
                <a:latin typeface="Comic Sans MS" pitchFamily="66" charset="0"/>
              </a:rPr>
              <a:t>	</a:t>
            </a:r>
          </a:p>
        </p:txBody>
      </p:sp>
      <p:pic>
        <p:nvPicPr>
          <p:cNvPr id="36868" name="Picture 2" descr="C:\Users\dyulgerova\Desktop\бюджет 2012\кабинети\P128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313" y="1752600"/>
            <a:ext cx="4333875" cy="2963863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3" descr="C:\Users\dyulgerova\Desktop\бюджет 2012\кабинети\P128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57600"/>
            <a:ext cx="4267200" cy="2746375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лавие 2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12788"/>
          </a:xfrm>
        </p:spPr>
        <p:txBody>
          <a:bodyPr/>
          <a:lstStyle/>
          <a:p>
            <a:pPr algn="ctr"/>
            <a:r>
              <a:rPr lang="bg-BG" sz="4400" b="1" dirty="0" smtClean="0">
                <a:latin typeface="Comic Sans MS" pitchFamily="66" charset="0"/>
              </a:rPr>
              <a:t>Кабинет по готварство</a:t>
            </a:r>
          </a:p>
        </p:txBody>
      </p:sp>
      <p:pic>
        <p:nvPicPr>
          <p:cNvPr id="25603" name="Picture 2" descr="F:\ZA I KLAS\12240_543962785633472_86278380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946" y="908720"/>
            <a:ext cx="3715992" cy="27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605" name="Picture 4" descr="F:\ZA I KLAS\156130_543962568966827_29978719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006" y="3846518"/>
            <a:ext cx="3715220" cy="27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3" descr="F:\ZA I KLAS\155848_543962228966861_109986325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9657" y="908719"/>
            <a:ext cx="4294185" cy="57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Текстов контейнер 1"/>
          <p:cNvSpPr>
            <a:spLocks noGrp="1"/>
          </p:cNvSpPr>
          <p:nvPr>
            <p:ph type="body" idx="4294967295"/>
          </p:nvPr>
        </p:nvSpPr>
        <p:spPr>
          <a:xfrm>
            <a:off x="5148263" y="3500438"/>
            <a:ext cx="3744912" cy="19002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sz="32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bg-BG" sz="3200" dirty="0" smtClean="0">
                <a:solidFill>
                  <a:srgbClr val="000000"/>
                </a:solidFill>
                <a:latin typeface="Comic Sans MS" pitchFamily="66" charset="0"/>
              </a:rPr>
              <a:t>Осигурява фонд от над 11 000 заглавия</a:t>
            </a:r>
            <a:endParaRPr lang="bg-BG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7347" name="Заглавие 2"/>
          <p:cNvSpPr>
            <a:spLocks noGrp="1"/>
          </p:cNvSpPr>
          <p:nvPr>
            <p:ph type="title" idx="4294967295"/>
          </p:nvPr>
        </p:nvSpPr>
        <p:spPr>
          <a:xfrm>
            <a:off x="5364163" y="358775"/>
            <a:ext cx="3529012" cy="1143000"/>
          </a:xfrm>
        </p:spPr>
        <p:txBody>
          <a:bodyPr/>
          <a:lstStyle/>
          <a:p>
            <a:pPr algn="ctr" eaLnBrk="1" hangingPunct="1"/>
            <a:r>
              <a:rPr lang="bg-BG" sz="3200" b="1" smtClean="0">
                <a:latin typeface="Comic Sans MS" pitchFamily="66" charset="0"/>
              </a:rPr>
              <a:t>Училищната библиотека</a:t>
            </a:r>
          </a:p>
        </p:txBody>
      </p:sp>
      <p:pic>
        <p:nvPicPr>
          <p:cNvPr id="57348" name="Picture 2" descr="C:\Documents and Settings\Svetlana\Desktop\МТ-рекл\Bibliotek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26" y="3500438"/>
            <a:ext cx="5327178" cy="31885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9" name="Picture 3" descr="C:\Documents and Settings\Svetlana\Desktop\МТ-рекл\Bibliote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82" y="260649"/>
            <a:ext cx="5339121" cy="307627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21299989" rev="0"/>
            </a:camera>
            <a:lightRig rig="threePt" dir="t"/>
          </a:scene3d>
          <a:sp3d z="57150"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/>
      <p:bldP spid="573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53910"/>
            <a:ext cx="8208912" cy="5945102"/>
          </a:xfrm>
          <a:prstGeom prst="rect">
            <a:avLst/>
          </a:prstGeom>
          <a:noFill/>
          <a:ln w="25400" cmpd="sng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accent1">
                <a:alpha val="74000"/>
              </a:schemeClr>
            </a:glow>
            <a:outerShdw blurRad="279400" dist="76200" dir="79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739192" y="0"/>
            <a:ext cx="33441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4000" b="1" dirty="0" smtClean="0">
                <a:latin typeface="Comic Sans MS" pitchFamily="66" charset="0"/>
              </a:rPr>
              <a:t>Класни стаи</a:t>
            </a:r>
            <a:endParaRPr lang="en-US" sz="40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prism isContent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Текстов контейнер 1"/>
          <p:cNvSpPr>
            <a:spLocks noGrp="1"/>
          </p:cNvSpPr>
          <p:nvPr>
            <p:ph type="body" idx="4294967295"/>
          </p:nvPr>
        </p:nvSpPr>
        <p:spPr>
          <a:xfrm>
            <a:off x="4643438" y="2420938"/>
            <a:ext cx="4393058" cy="352901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sz="36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bg-BG" sz="4400" b="1" dirty="0" smtClean="0">
                <a:solidFill>
                  <a:srgbClr val="000000"/>
                </a:solidFill>
                <a:latin typeface="Comic Sans MS" pitchFamily="66" charset="0"/>
              </a:rPr>
              <a:t>Осъществяват се в учебни часове и в извънкласни форми.</a:t>
            </a:r>
          </a:p>
        </p:txBody>
      </p:sp>
      <p:sp>
        <p:nvSpPr>
          <p:cNvPr id="53251" name="Заглавие 2"/>
          <p:cNvSpPr>
            <a:spLocks noGrp="1"/>
          </p:cNvSpPr>
          <p:nvPr>
            <p:ph type="title" idx="4294967295"/>
          </p:nvPr>
        </p:nvSpPr>
        <p:spPr>
          <a:xfrm>
            <a:off x="4572000" y="358775"/>
            <a:ext cx="4392613" cy="1270000"/>
          </a:xfrm>
        </p:spPr>
        <p:txBody>
          <a:bodyPr/>
          <a:lstStyle/>
          <a:p>
            <a:pPr algn="ctr" eaLnBrk="1" hangingPunct="1"/>
            <a:r>
              <a:rPr lang="bg-BG" sz="4000" b="1" dirty="0" smtClean="0">
                <a:latin typeface="Comic Sans MS" pitchFamily="66" charset="0"/>
              </a:rPr>
              <a:t>Спортни занимания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6632"/>
            <a:ext cx="4320158" cy="323762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innerShdw blurRad="127000" dist="101600" dir="3000000">
              <a:prstClr val="black">
                <a:alpha val="87000"/>
              </a:prstClr>
            </a:innerShdw>
          </a:effec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52502"/>
            <a:ext cx="4320158" cy="32388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14:window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/>
      <p:bldP spid="532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333375"/>
            <a:ext cx="8229600" cy="647353"/>
          </a:xfrm>
        </p:spPr>
        <p:txBody>
          <a:bodyPr/>
          <a:lstStyle/>
          <a:p>
            <a:pPr algn="ctr" eaLnBrk="1" hangingPunct="1"/>
            <a:r>
              <a:rPr lang="bg-BG" sz="4400" b="1" dirty="0" smtClean="0">
                <a:solidFill>
                  <a:srgbClr val="C00000"/>
                </a:solidFill>
                <a:latin typeface="Comic Sans MS" pitchFamily="66" charset="0"/>
              </a:rPr>
              <a:t>Прием в СОУ “Петко Росен”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467544" y="1124744"/>
            <a:ext cx="7992888" cy="5256584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3200" b="1" dirty="0" smtClean="0">
                <a:latin typeface="Comic Sans MS" pitchFamily="66" charset="0"/>
              </a:rPr>
              <a:t>    През учебната 2014/2015  в СОУ “Петко Росен” ще се осъществи прием на деца в: </a:t>
            </a:r>
          </a:p>
          <a:p>
            <a:pPr indent="22225"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g-BG" sz="3200" b="1" dirty="0" smtClean="0">
                <a:latin typeface="Comic Sans MS" pitchFamily="66" charset="0"/>
              </a:rPr>
              <a:t> </a:t>
            </a:r>
            <a:r>
              <a:rPr lang="bg-BG" sz="3600" b="1" dirty="0" smtClean="0">
                <a:latin typeface="Comic Sans MS" pitchFamily="66" charset="0"/>
              </a:rPr>
              <a:t>2 подготвителни групи </a:t>
            </a:r>
            <a:endParaRPr lang="bg-BG" sz="3600" b="1" dirty="0">
              <a:latin typeface="Comic Sans MS" pitchFamily="66" charset="0"/>
            </a:endParaRPr>
          </a:p>
          <a:p>
            <a:pPr indent="22225" algn="just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g-BG" sz="3600" b="1" dirty="0" smtClean="0">
                <a:latin typeface="Comic Sans MS" pitchFamily="66" charset="0"/>
              </a:rPr>
              <a:t> първи клас - 4 паралелки</a:t>
            </a:r>
            <a:endParaRPr lang="bg-BG" sz="3600" b="1" dirty="0">
              <a:latin typeface="Comic Sans MS" pitchFamily="66" charset="0"/>
            </a:endParaRPr>
          </a:p>
          <a:p>
            <a:pPr indent="22225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g-BG" sz="3600" b="1" dirty="0" smtClean="0">
                <a:latin typeface="Comic Sans MS" pitchFamily="66" charset="0"/>
              </a:rPr>
              <a:t> 8 клас - 1 общообразователна</a:t>
            </a:r>
            <a:br>
              <a:rPr lang="bg-BG" sz="3600" b="1" dirty="0" smtClean="0">
                <a:latin typeface="Comic Sans MS" pitchFamily="66" charset="0"/>
              </a:rPr>
            </a:br>
            <a:r>
              <a:rPr lang="bg-BG" sz="3600" b="1" dirty="0" smtClean="0">
                <a:latin typeface="Comic Sans MS" pitchFamily="66" charset="0"/>
              </a:rPr>
              <a:t> паралелка</a:t>
            </a:r>
          </a:p>
          <a:p>
            <a:pPr marL="533400" indent="-168275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g-BG" sz="3600" b="1" dirty="0" smtClean="0">
                <a:latin typeface="Comic Sans MS" pitchFamily="66" charset="0"/>
              </a:rPr>
              <a:t> 9 клас - 1 професионална  паралелка</a:t>
            </a:r>
          </a:p>
          <a:p>
            <a:pPr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bg-BG" sz="36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13308"/>
            <a:ext cx="4412443" cy="330933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52400" dist="50800" dir="4140000" sx="102000" sy="102000" rotWithShape="0">
              <a:prstClr val="black"/>
            </a:outerShdw>
          </a:effectLst>
        </p:spPr>
      </p:pic>
      <p:sp>
        <p:nvSpPr>
          <p:cNvPr id="54275" name="Заглавие 2"/>
          <p:cNvSpPr>
            <a:spLocks noGrp="1"/>
          </p:cNvSpPr>
          <p:nvPr>
            <p:ph type="title" idx="4294967295"/>
          </p:nvPr>
        </p:nvSpPr>
        <p:spPr>
          <a:xfrm>
            <a:off x="107504" y="224644"/>
            <a:ext cx="8840669" cy="2232248"/>
          </a:xfrm>
        </p:spPr>
        <p:txBody>
          <a:bodyPr/>
          <a:lstStyle/>
          <a:p>
            <a:pPr algn="ctr" eaLnBrk="1" hangingPunct="1"/>
            <a:r>
              <a:rPr lang="bg-BG" sz="3200" b="1" i="1" dirty="0" smtClean="0">
                <a:latin typeface="Comic Sans MS" pitchFamily="66" charset="0"/>
              </a:rPr>
              <a:t/>
            </a:r>
            <a:br>
              <a:rPr lang="bg-BG" sz="3200" b="1" i="1" dirty="0" smtClean="0">
                <a:latin typeface="Comic Sans MS" pitchFamily="66" charset="0"/>
              </a:rPr>
            </a:br>
            <a:r>
              <a:rPr lang="bg-BG" sz="3200" b="1" i="1" dirty="0">
                <a:latin typeface="Comic Sans MS" pitchFamily="66" charset="0"/>
              </a:rPr>
              <a:t/>
            </a:r>
            <a:br>
              <a:rPr lang="bg-BG" sz="3200" b="1" i="1" dirty="0">
                <a:latin typeface="Comic Sans MS" pitchFamily="66" charset="0"/>
              </a:rPr>
            </a:br>
            <a:r>
              <a:rPr lang="bg-BG" sz="3200" b="1" i="1" dirty="0" smtClean="0">
                <a:latin typeface="Comic Sans MS" pitchFamily="66" charset="0"/>
              </a:rPr>
              <a:t>Часовете по физическо възпитание се провеждат, както във физкултурните салони, така и на открито</a:t>
            </a:r>
            <a:br>
              <a:rPr lang="bg-BG" sz="3200" b="1" i="1" dirty="0" smtClean="0">
                <a:latin typeface="Comic Sans MS" pitchFamily="66" charset="0"/>
              </a:rPr>
            </a:br>
            <a:r>
              <a:rPr lang="bg-BG" sz="3200" b="1" i="1" dirty="0">
                <a:latin typeface="Comic Sans MS" pitchFamily="66" charset="0"/>
              </a:rPr>
              <a:t/>
            </a:r>
            <a:br>
              <a:rPr lang="bg-BG" sz="3200" b="1" i="1" dirty="0">
                <a:latin typeface="Comic Sans MS" pitchFamily="66" charset="0"/>
              </a:rPr>
            </a:br>
            <a:endParaRPr lang="bg-BG" sz="3200" b="1" i="1" dirty="0" smtClean="0">
              <a:latin typeface="Comic Sans MS" pitchFamily="66" charset="0"/>
            </a:endParaRPr>
          </a:p>
        </p:txBody>
      </p:sp>
      <p:pic>
        <p:nvPicPr>
          <p:cNvPr id="54276" name="Picture 3" descr="100_03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4880229" cy="3077533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  <a:effectLst>
            <a:outerShdw blurRad="304800" dist="177800" dir="5760000" sx="97000" sy="97000" rotWithShape="0">
              <a:prstClr val="black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Content="1" isInverted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/>
          </p:cNvSpPr>
          <p:nvPr>
            <p:ph type="body" idx="4294967295"/>
          </p:nvPr>
        </p:nvSpPr>
        <p:spPr>
          <a:xfrm>
            <a:off x="4822825" y="3645024"/>
            <a:ext cx="4135438" cy="2736304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bg-BG" dirty="0" smtClean="0">
                <a:latin typeface="Arial" charset="0"/>
              </a:rPr>
              <a:t>	</a:t>
            </a:r>
            <a:r>
              <a:rPr lang="bg-BG" sz="3800" b="1" dirty="0" smtClean="0">
                <a:latin typeface="Comic Sans MS" pitchFamily="66" charset="0"/>
              </a:rPr>
              <a:t>Училището осигурява условия за столово хранене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4572000" cy="6096000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04813"/>
            <a:ext cx="3954463" cy="29670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Текстов контейнер 1"/>
          <p:cNvSpPr>
            <a:spLocks noGrp="1"/>
          </p:cNvSpPr>
          <p:nvPr>
            <p:ph type="body" idx="4294967295"/>
          </p:nvPr>
        </p:nvSpPr>
        <p:spPr>
          <a:xfrm>
            <a:off x="4818448" y="557585"/>
            <a:ext cx="3970337" cy="23034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g-BG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bg-BG" sz="3200" dirty="0" smtClean="0">
                <a:solidFill>
                  <a:srgbClr val="000000"/>
                </a:solidFill>
                <a:latin typeface="Comic Sans MS" pitchFamily="66" charset="0"/>
              </a:rPr>
              <a:t>При обучението се използват различни методи и форми на преподаване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04" y="116633"/>
            <a:ext cx="4249996" cy="31853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04" y="3429000"/>
            <a:ext cx="4249996" cy="3187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Picture 2" descr="C:\Documents and Settings\Svetlana\Desktop\МТ-рекл\His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36356"/>
            <a:ext cx="4463234" cy="334653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Текстов контейнер 1"/>
          <p:cNvSpPr>
            <a:spLocks noGrp="1"/>
          </p:cNvSpPr>
          <p:nvPr>
            <p:ph type="body" idx="4294967295"/>
          </p:nvPr>
        </p:nvSpPr>
        <p:spPr>
          <a:xfrm>
            <a:off x="4356100" y="3573463"/>
            <a:ext cx="4681055" cy="28797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sz="24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bg-BG" sz="3200" b="1" dirty="0" smtClean="0">
                <a:solidFill>
                  <a:srgbClr val="000000"/>
                </a:solidFill>
                <a:latin typeface="Comic Sans MS" pitchFamily="66" charset="0"/>
              </a:rPr>
              <a:t>Нашето училище е едно от първите в общината, което въведе информационни технологии за учениците в начален етап.</a:t>
            </a: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350"/>
            <a:ext cx="4176588" cy="313202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0439"/>
            <a:ext cx="4176588" cy="313369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1" y="206317"/>
            <a:ext cx="4320694" cy="32400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229600" cy="746760"/>
          </a:xfrm>
        </p:spPr>
        <p:txBody>
          <a:bodyPr/>
          <a:lstStyle/>
          <a:p>
            <a:pPr algn="ctr" eaLnBrk="1" hangingPunct="1"/>
            <a:r>
              <a:rPr lang="bg-BG" b="1" dirty="0" smtClean="0">
                <a:solidFill>
                  <a:srgbClr val="C00000"/>
                </a:solidFill>
                <a:latin typeface="Comic Sans MS" pitchFamily="66" charset="0"/>
              </a:rPr>
              <a:t>РЕАЛИЗИРАНИ ПРОЕКТИ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4294967295"/>
          </p:nvPr>
        </p:nvSpPr>
        <p:spPr>
          <a:xfrm>
            <a:off x="0" y="908720"/>
            <a:ext cx="9033440" cy="5544914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“Помощ за библиотеките” - към министерство на културата;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“С грижа за всеки ученик” – национална програма на министерство на образованието за допълнително обучение на ученици;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Проект по физическо възпитание и спорт – по постановление на Министерски съвет;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“Без звънец”– проект за деца с обучителни проблеми – Оперативна програма за развитие на човешките ресурси;</a:t>
            </a:r>
          </a:p>
        </p:txBody>
      </p:sp>
    </p:spTree>
  </p:cSld>
  <p:clrMapOvr>
    <a:masterClrMapping/>
  </p:clrMapOvr>
  <p:transition spd="slow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692696"/>
          </a:xfrm>
        </p:spPr>
        <p:txBody>
          <a:bodyPr/>
          <a:lstStyle/>
          <a:p>
            <a:pPr algn="ctr" eaLnBrk="1" hangingPunct="1"/>
            <a:r>
              <a:rPr lang="bg-BG" b="1" dirty="0" smtClean="0">
                <a:solidFill>
                  <a:srgbClr val="C00000"/>
                </a:solidFill>
                <a:latin typeface="Comic Sans MS" pitchFamily="66" charset="0"/>
              </a:rPr>
              <a:t>РЕАЛИЗИРАНИ ПРОЕКТИ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>
          <a:xfrm>
            <a:off x="0" y="692696"/>
            <a:ext cx="9036621" cy="55260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bg-BG" sz="3200" b="1" dirty="0" smtClean="0">
                <a:latin typeface="Comic Sans MS" pitchFamily="66" charset="0"/>
              </a:rPr>
              <a:t> Национална програма “Оптимизация на училищната мрежа” – проекти “Без звънец” и “Без свободен час”;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200" b="1" dirty="0" smtClean="0">
                <a:latin typeface="Comic Sans MS" pitchFamily="66" charset="0"/>
              </a:rPr>
              <a:t> Общинска програма за подобряване на материално-техническата база;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200" b="1" dirty="0" smtClean="0">
                <a:latin typeface="Comic Sans MS" pitchFamily="66" charset="0"/>
              </a:rPr>
              <a:t> Национална програма “Подпомагане храненето на децата от подготвителните групи”;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bg-BG" sz="3200" b="1" dirty="0" smtClean="0">
                <a:latin typeface="Comic Sans MS" pitchFamily="66" charset="0"/>
              </a:rPr>
              <a:t> Национална програма на министерство на образованието “ИКТ в училище”;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>
        <p:split orient="vert"/>
      </p:transition>
    </mc:Choice>
    <mc:Fallback xmlns="">
      <p:transition spd="slow" advTm="1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1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1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7504" y="692696"/>
            <a:ext cx="9036496" cy="485740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ru-RU" sz="3000" b="1" dirty="0" smtClean="0">
                <a:latin typeface="Comic Sans MS" pitchFamily="66" charset="0"/>
              </a:rPr>
              <a:t>"</a:t>
            </a:r>
            <a:r>
              <a:rPr lang="ru-RU" sz="3000" b="1" dirty="0">
                <a:latin typeface="Comic Sans MS" pitchFamily="66" charset="0"/>
              </a:rPr>
              <a:t>Училището в моя роден град Бургас -любимо и незабравимо</a:t>
            </a:r>
            <a:r>
              <a:rPr lang="bg-BG" sz="3000" b="1" dirty="0" smtClean="0">
                <a:latin typeface="Comic Sans MS" pitchFamily="66" charset="0"/>
              </a:rPr>
              <a:t>“;</a:t>
            </a:r>
          </a:p>
          <a:p>
            <a:pPr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„Повишаване </a:t>
            </a:r>
            <a:r>
              <a:rPr lang="bg-BG" sz="3000" b="1" dirty="0">
                <a:latin typeface="Comic Sans MS" pitchFamily="66" charset="0"/>
              </a:rPr>
              <a:t>мотивацията на учене </a:t>
            </a:r>
            <a:r>
              <a:rPr lang="bg-BG" sz="3000" b="1" dirty="0" smtClean="0">
                <a:latin typeface="Comic Sans MS" pitchFamily="66" charset="0"/>
              </a:rPr>
              <a:t>чрез </a:t>
            </a:r>
            <a:r>
              <a:rPr lang="bg-BG" sz="3000" b="1" dirty="0">
                <a:latin typeface="Comic Sans MS" pitchFamily="66" charset="0"/>
              </a:rPr>
              <a:t>сътрудничетво в електронна среда</a:t>
            </a:r>
            <a:r>
              <a:rPr lang="bg-BG" sz="3000" b="1" dirty="0" smtClean="0">
                <a:latin typeface="Comic Sans MS" pitchFamily="66" charset="0"/>
              </a:rPr>
              <a:t>“;</a:t>
            </a:r>
          </a:p>
          <a:p>
            <a:pPr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„</a:t>
            </a:r>
            <a:r>
              <a:rPr lang="bg-BG" sz="3000" b="1" dirty="0">
                <a:latin typeface="Comic Sans MS" pitchFamily="66" charset="0"/>
              </a:rPr>
              <a:t>Да направим училището привлекателно </a:t>
            </a:r>
            <a:r>
              <a:rPr lang="bg-BG" sz="3000" b="1" dirty="0" smtClean="0">
                <a:latin typeface="Comic Sans MS" pitchFamily="66" charset="0"/>
              </a:rPr>
              <a:t>   за </a:t>
            </a:r>
            <a:r>
              <a:rPr lang="bg-BG" sz="3000" b="1" dirty="0">
                <a:latin typeface="Comic Sans MS" pitchFamily="66" charset="0"/>
              </a:rPr>
              <a:t>младите хора</a:t>
            </a:r>
            <a:r>
              <a:rPr lang="bg-BG" sz="3000" b="1" dirty="0" smtClean="0">
                <a:latin typeface="Comic Sans MS" pitchFamily="66" charset="0"/>
              </a:rPr>
              <a:t>”;</a:t>
            </a:r>
          </a:p>
          <a:p>
            <a:pPr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„Енергийна ефективност“, програма ФАР</a:t>
            </a:r>
          </a:p>
          <a:p>
            <a:pPr>
              <a:buFont typeface="Wingdings" pitchFamily="2" charset="2"/>
              <a:buChar char="v"/>
            </a:pPr>
            <a:r>
              <a:rPr lang="bg-BG" sz="3000" b="1" dirty="0">
                <a:latin typeface="Comic Sans MS" pitchFamily="66" charset="0"/>
              </a:rPr>
              <a:t> </a:t>
            </a:r>
            <a:r>
              <a:rPr lang="bg-BG" sz="3000" b="1" dirty="0" smtClean="0">
                <a:latin typeface="Comic Sans MS" pitchFamily="66" charset="0"/>
              </a:rPr>
              <a:t>„Творчески подход за интегрирано обучение на деца със специални образователни потребности“ </a:t>
            </a:r>
          </a:p>
          <a:p>
            <a:pPr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„Връстници обучават връстници“;</a:t>
            </a:r>
            <a:endParaRPr lang="bg-BG" sz="3000" b="1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bg-BG" sz="3000" b="1" dirty="0" smtClean="0">
                <a:latin typeface="Comic Sans MS" pitchFamily="66" charset="0"/>
              </a:rPr>
              <a:t> „Малък тенис в училище“ и др.</a:t>
            </a:r>
            <a:endParaRPr lang="bg-BG" sz="3000" b="1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bg-BG" sz="3000" b="1" dirty="0">
              <a:latin typeface="Comic Sans MS" pitchFamily="66" charset="0"/>
            </a:endParaRP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480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bg-BG" b="1" dirty="0" smtClean="0">
                <a:solidFill>
                  <a:srgbClr val="C00000"/>
                </a:solidFill>
                <a:latin typeface="Comic Sans MS" pitchFamily="66" charset="0"/>
              </a:rPr>
              <a:t>РЕАЛИЗИРАНИ ПРОЕКТИ</a:t>
            </a:r>
          </a:p>
        </p:txBody>
      </p:sp>
    </p:spTree>
    <p:extLst>
      <p:ext uri="{BB962C8B-B14F-4D97-AF65-F5344CB8AC3E}">
        <p14:creationId xmlns:p14="http://schemas.microsoft.com/office/powerpoint/2010/main" val="28511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00">
        <p14:reveal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Заглавие 2"/>
          <p:cNvSpPr>
            <a:spLocks noGrp="1"/>
          </p:cNvSpPr>
          <p:nvPr>
            <p:ph type="title" idx="4294967295"/>
          </p:nvPr>
        </p:nvSpPr>
        <p:spPr>
          <a:xfrm>
            <a:off x="155554" y="404664"/>
            <a:ext cx="8928992" cy="1169988"/>
          </a:xfrm>
        </p:spPr>
        <p:txBody>
          <a:bodyPr/>
          <a:lstStyle/>
          <a:p>
            <a:pPr algn="ctr" eaLnBrk="1" hangingPunct="1"/>
            <a:r>
              <a:rPr lang="bg-BG" sz="3000" b="1" dirty="0" smtClean="0">
                <a:latin typeface="Comic Sans MS" pitchFamily="66" charset="0"/>
              </a:rPr>
              <a:t>Проект “Ритуализация на училищния живот” към МОМН за създаване на мажоретен състав в училището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705930" cy="353369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98000"/>
              </a:srgbClr>
            </a:outerShdw>
          </a:effectLst>
          <a:scene3d>
            <a:camera prst="isometricOffAxis1Left">
              <a:rot lat="31231" lon="20639193" rev="21422705"/>
            </a:camera>
            <a:lightRig rig="threePt" dir="t">
              <a:rot lat="0" lon="0" rev="2400000"/>
            </a:lightRig>
          </a:scene3d>
          <a:sp3d z="88900" prstMaterial="plastic">
            <a:bevelT w="165100" prst="coolSlant"/>
            <a:bevelB w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44040"/>
            <a:ext cx="3594541" cy="50378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  <a:scene3d>
            <a:camera prst="isometricLeftDown">
              <a:rot lat="300000" lon="2400000" rev="0"/>
            </a:camera>
            <a:lightRig rig="threePt" dir="t"/>
          </a:scene3d>
          <a:sp3d>
            <a:bevelT w="69850" h="95250"/>
            <a:bevelB w="190500" prst="coolSlant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Заглавие 2"/>
          <p:cNvSpPr>
            <a:spLocks noGrp="1"/>
          </p:cNvSpPr>
          <p:nvPr>
            <p:ph type="title" idx="4294967295"/>
          </p:nvPr>
        </p:nvSpPr>
        <p:spPr>
          <a:xfrm>
            <a:off x="467544" y="620688"/>
            <a:ext cx="8229600" cy="936625"/>
          </a:xfrm>
        </p:spPr>
        <p:txBody>
          <a:bodyPr/>
          <a:lstStyle/>
          <a:p>
            <a:pPr algn="ctr" eaLnBrk="1" hangingPunct="1"/>
            <a:r>
              <a:rPr lang="bg-BG" sz="3000" b="1" dirty="0" smtClean="0">
                <a:latin typeface="Comic Sans MS" pitchFamily="66" charset="0"/>
              </a:rPr>
              <a:t>Проект “Ритуализация на училищния живот” към МОМН за създаване на състав фанфарна музика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561" y="1549593"/>
            <a:ext cx="4608512" cy="345638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2" descr="C:\Documents and Settings\Svetlana\Desktop\МТ-рекл\may_2008 (5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60792"/>
            <a:ext cx="4645940" cy="33492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Текстов контейне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 smtClean="0"/>
          </a:p>
          <a:p>
            <a:endParaRPr lang="bg-BG" dirty="0" smtClean="0"/>
          </a:p>
        </p:txBody>
      </p:sp>
      <p:sp>
        <p:nvSpPr>
          <p:cNvPr id="34819" name="Заглавие 2"/>
          <p:cNvSpPr>
            <a:spLocks noGrp="1"/>
          </p:cNvSpPr>
          <p:nvPr>
            <p:ph type="title"/>
          </p:nvPr>
        </p:nvSpPr>
        <p:spPr>
          <a:xfrm>
            <a:off x="179512" y="214313"/>
            <a:ext cx="8784976" cy="4222799"/>
          </a:xfrm>
        </p:spPr>
        <p:txBody>
          <a:bodyPr>
            <a:normAutofit fontScale="90000"/>
          </a:bodyPr>
          <a:lstStyle/>
          <a:p>
            <a:r>
              <a:rPr lang="bg-BG" sz="3300" b="1" dirty="0" smtClean="0">
                <a:latin typeface="Comic Sans MS" pitchFamily="66" charset="0"/>
                <a:cs typeface="Arial" pitchFamily="34" charset="0"/>
              </a:rPr>
              <a:t>                </a:t>
            </a:r>
            <a:br>
              <a:rPr lang="bg-BG" sz="3300" b="1" dirty="0" smtClean="0">
                <a:latin typeface="Comic Sans MS" pitchFamily="66" charset="0"/>
                <a:cs typeface="Arial" pitchFamily="34" charset="0"/>
              </a:rPr>
            </a:br>
            <a:r>
              <a:rPr lang="bg-BG" sz="3300" b="1" dirty="0">
                <a:latin typeface="Comic Sans MS" pitchFamily="66" charset="0"/>
                <a:cs typeface="Arial" pitchFamily="34" charset="0"/>
              </a:rPr>
              <a:t/>
            </a:r>
            <a:br>
              <a:rPr lang="bg-BG" sz="3300" b="1" dirty="0">
                <a:latin typeface="Comic Sans MS" pitchFamily="66" charset="0"/>
                <a:cs typeface="Arial" pitchFamily="34" charset="0"/>
              </a:rPr>
            </a:br>
            <a:r>
              <a:rPr lang="bg-BG" sz="3300" b="1" dirty="0" smtClean="0">
                <a:latin typeface="Comic Sans MS" pitchFamily="66" charset="0"/>
                <a:cs typeface="Arial" pitchFamily="34" charset="0"/>
              </a:rPr>
              <a:t>               </a:t>
            </a:r>
            <a:r>
              <a:rPr lang="bg-BG" b="1" dirty="0" smtClean="0">
                <a:latin typeface="Comic Sans MS" pitchFamily="66" charset="0"/>
                <a:cs typeface="Arial" pitchFamily="34" charset="0"/>
              </a:rPr>
              <a:t>ПРОЕКТ “УСПЕХ”- </a:t>
            </a:r>
            <a:r>
              <a:rPr lang="bg-BG" sz="3300" b="1" dirty="0" smtClean="0">
                <a:latin typeface="Comic Sans MS" pitchFamily="66" charset="0"/>
                <a:cs typeface="Arial" pitchFamily="34" charset="0"/>
              </a:rPr>
              <a:t/>
            </a:r>
            <a:br>
              <a:rPr lang="bg-BG" sz="3300" b="1" dirty="0" smtClean="0">
                <a:latin typeface="Comic Sans MS" pitchFamily="66" charset="0"/>
                <a:cs typeface="Arial" pitchFamily="34" charset="0"/>
              </a:rPr>
            </a:br>
            <a:r>
              <a:rPr lang="bg-BG" sz="3300" b="1" dirty="0" smtClean="0">
                <a:latin typeface="Comic Sans MS" pitchFamily="66" charset="0"/>
                <a:cs typeface="Arial" pitchFamily="34" charset="0"/>
              </a:rPr>
              <a:t>  за трета учебна година са формирани 28  клубни дейности по интереси: театър, изкуство, математика, рекламно ателие, етнография, приложно-декоративно ателие, екология, програмиране и други.</a:t>
            </a:r>
            <a:br>
              <a:rPr lang="bg-BG" sz="3300" b="1" dirty="0" smtClean="0">
                <a:latin typeface="Comic Sans MS" pitchFamily="66" charset="0"/>
                <a:cs typeface="Arial" pitchFamily="34" charset="0"/>
              </a:rPr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endParaRPr lang="bg-BG" dirty="0" smtClean="0"/>
          </a:p>
        </p:txBody>
      </p:sp>
      <p:pic>
        <p:nvPicPr>
          <p:cNvPr id="34820" name="Picture 2" descr="C:\Documents and Settings\Magdalena Pendeva\Desktop\snimki posledni\IMG_2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68960"/>
            <a:ext cx="4860033" cy="364502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1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лавие 2"/>
          <p:cNvSpPr>
            <a:spLocks noGrp="1"/>
          </p:cNvSpPr>
          <p:nvPr>
            <p:ph type="title" idx="4294967295"/>
          </p:nvPr>
        </p:nvSpPr>
        <p:spPr>
          <a:xfrm>
            <a:off x="4572000" y="620713"/>
            <a:ext cx="4186238" cy="1143000"/>
          </a:xfrm>
        </p:spPr>
        <p:txBody>
          <a:bodyPr/>
          <a:lstStyle/>
          <a:p>
            <a:pPr algn="ctr" eaLnBrk="1" hangingPunct="1"/>
            <a:r>
              <a:rPr lang="bg-BG" sz="3200" b="1" dirty="0" smtClean="0">
                <a:latin typeface="Comic Sans MS" pitchFamily="66" charset="0"/>
              </a:rPr>
              <a:t>Подготвителни групи</a:t>
            </a:r>
          </a:p>
        </p:txBody>
      </p:sp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9400"/>
            <a:ext cx="4105275" cy="3079750"/>
          </a:xfrm>
          <a:prstGeom prst="rect">
            <a:avLst/>
          </a:prstGeom>
          <a:noFill/>
          <a:ln w="2540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4" name="Picture 5" descr="SS8506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49650"/>
            <a:ext cx="4105275" cy="3079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932363" y="2060575"/>
            <a:ext cx="367188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sz="2800" b="1" i="1" dirty="0"/>
              <a:t>В училището има две подготвителни групи с деца на 5 и 6 години, за които е оборудвана специална стая за занимания и игри</a:t>
            </a:r>
            <a:r>
              <a:rPr lang="bg-BG" sz="2800" i="1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лавие 2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8229600" cy="620689"/>
          </a:xfrm>
        </p:spPr>
        <p:txBody>
          <a:bodyPr/>
          <a:lstStyle/>
          <a:p>
            <a:pPr algn="ctr"/>
            <a:r>
              <a:rPr lang="bg-BG" b="1" dirty="0" smtClean="0">
                <a:latin typeface="Comic Sans MS" pitchFamily="66" charset="0"/>
              </a:rPr>
              <a:t>Проектни дейности</a:t>
            </a:r>
          </a:p>
        </p:txBody>
      </p:sp>
      <p:pic>
        <p:nvPicPr>
          <p:cNvPr id="37891" name="Picture 2" descr="F:\ZA I KLAS\541856_544163045613446_73886117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3750700" cy="296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2" name="Picture 4" descr="C:\Documents and Settings\Magdalena Pendeva\Desktop\37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3948106" cy="29610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3" name="Picture 5" descr="C:\Documents and Settings\Magdalena Pendeva\Desktop\33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296" y="3955855"/>
            <a:ext cx="3757124" cy="28178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4" name="Picture 6" descr="C:\Documents and Settings\Magdalena Pendeva\Desktop\4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79190"/>
            <a:ext cx="3948105" cy="29610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6601">
            <a:off x="58744" y="29534"/>
            <a:ext cx="5766310" cy="4324733"/>
          </a:xfrm>
          <a:prstGeom prst="rect">
            <a:avLst/>
          </a:prstGeom>
          <a:ln w="28575" cmpd="thinThick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380">
            <a:off x="3677838" y="2399415"/>
            <a:ext cx="5328592" cy="3996444"/>
          </a:xfrm>
          <a:prstGeom prst="rect">
            <a:avLst/>
          </a:prstGeom>
          <a:ln w="34925" cmpd="thinThick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13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r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yulgerova\Desktop\снимка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160581" cy="3269028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yulgerova\Desktop\снимка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880048" cy="326902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лавие 2"/>
          <p:cNvSpPr>
            <a:spLocks noGrp="1"/>
          </p:cNvSpPr>
          <p:nvPr>
            <p:ph type="title" idx="4294967295"/>
          </p:nvPr>
        </p:nvSpPr>
        <p:spPr>
          <a:xfrm>
            <a:off x="107504" y="980728"/>
            <a:ext cx="8819013" cy="2160240"/>
          </a:xfrm>
        </p:spPr>
        <p:txBody>
          <a:bodyPr/>
          <a:lstStyle/>
          <a:p>
            <a:pPr algn="just"/>
            <a:r>
              <a:rPr lang="ru-RU" sz="2800" b="1" dirty="0" smtClean="0">
                <a:latin typeface="Comic Sans MS" pitchFamily="66" charset="0"/>
                <a:cs typeface="Times New Roman" panose="02020603050405020304" pitchFamily="18" charset="0"/>
              </a:rPr>
              <a:t>    През 2013 г. по </a:t>
            </a:r>
            <a:r>
              <a:rPr lang="ru-RU" sz="2800" b="1" dirty="0">
                <a:latin typeface="Comic Sans MS" pitchFamily="66" charset="0"/>
                <a:cs typeface="Times New Roman" panose="02020603050405020304" pitchFamily="18" charset="0"/>
              </a:rPr>
              <a:t>Международен фонд "</a:t>
            </a:r>
            <a:r>
              <a:rPr lang="ru-RU" sz="2800" b="1" dirty="0" smtClean="0">
                <a:latin typeface="Comic Sans MS" pitchFamily="66" charset="0"/>
                <a:cs typeface="Times New Roman" panose="02020603050405020304" pitchFamily="18" charset="0"/>
              </a:rPr>
              <a:t>Козлодуй</a:t>
            </a:r>
            <a:r>
              <a:rPr lang="bg-BG" sz="2800" b="1" dirty="0" smtClean="0">
                <a:latin typeface="Comic Sans MS" pitchFamily="66" charset="0"/>
                <a:cs typeface="Times New Roman" panose="02020603050405020304" pitchFamily="18" charset="0"/>
              </a:rPr>
              <a:t>“</a:t>
            </a:r>
            <a:r>
              <a:rPr lang="ru-RU" sz="2800" b="1" dirty="0" smtClean="0">
                <a:latin typeface="Comic Sans MS" pitchFamily="66" charset="0"/>
                <a:cs typeface="Times New Roman" panose="02020603050405020304" pitchFamily="18" charset="0"/>
              </a:rPr>
              <a:t> са </a:t>
            </a:r>
            <a:r>
              <a:rPr lang="ru-RU" sz="2800" b="1" dirty="0">
                <a:latin typeface="Comic Sans MS" pitchFamily="66" charset="0"/>
                <a:cs typeface="Times New Roman" panose="02020603050405020304" pitchFamily="18" charset="0"/>
              </a:rPr>
              <a:t>извършени следните ремонтни дейности: подмяна на дограма, топлоизолация на външни стени и покрив, изграждане на котелна отоплителна инсталация на биомаса, ремонт на съществуващата отоплителна инсталация. </a:t>
            </a:r>
          </a:p>
        </p:txBody>
      </p:sp>
    </p:spTree>
    <p:extLst>
      <p:ext uri="{BB962C8B-B14F-4D97-AF65-F5344CB8AC3E}">
        <p14:creationId xmlns:p14="http://schemas.microsoft.com/office/powerpoint/2010/main" val="21537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000">
        <p14:switch dir="r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Текстов контейне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bg-BG" dirty="0" smtClean="0"/>
          </a:p>
        </p:txBody>
      </p:sp>
      <p:sp>
        <p:nvSpPr>
          <p:cNvPr id="44035" name="Заглавие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86439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bg-BG" sz="4400" b="1" dirty="0" smtClean="0">
                <a:latin typeface="Comic Sans MS" pitchFamily="66" charset="0"/>
              </a:rPr>
              <a:t>НАШИТЕ УСПЕХИ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6968"/>
            <a:ext cx="3724275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62" y="4293094"/>
            <a:ext cx="5933864" cy="2378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00185"/>
            <a:ext cx="4468654" cy="279290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Заглавие 2"/>
          <p:cNvSpPr>
            <a:spLocks noGrp="1"/>
          </p:cNvSpPr>
          <p:nvPr>
            <p:ph type="title" idx="4294967295"/>
          </p:nvPr>
        </p:nvSpPr>
        <p:spPr>
          <a:xfrm>
            <a:off x="107504" y="188640"/>
            <a:ext cx="8928992" cy="719138"/>
          </a:xfrm>
        </p:spPr>
        <p:txBody>
          <a:bodyPr/>
          <a:lstStyle/>
          <a:p>
            <a:pPr algn="ctr" eaLnBrk="1" hangingPunct="1"/>
            <a:r>
              <a:rPr lang="bg-BG" sz="2800" b="1" dirty="0" smtClean="0">
                <a:latin typeface="Comic Sans MS" pitchFamily="66" charset="0"/>
              </a:rPr>
              <a:t>Отборът по баскетбол - бронзов медалист от </a:t>
            </a:r>
            <a:r>
              <a:rPr lang="bg-BG" sz="3000" b="1" dirty="0" smtClean="0">
                <a:latin typeface="Comic Sans MS" pitchFamily="66" charset="0"/>
              </a:rPr>
              <a:t>националния</a:t>
            </a:r>
            <a:r>
              <a:rPr lang="bg-BG" sz="2800" b="1" dirty="0" smtClean="0">
                <a:latin typeface="Comic Sans MS" pitchFamily="66" charset="0"/>
              </a:rPr>
              <a:t> шампионат 2012 година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36184"/>
            <a:ext cx="7776864" cy="5827158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719137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bg-BG" b="1" dirty="0" smtClean="0">
                <a:latin typeface="Comic Sans MS" pitchFamily="66" charset="0"/>
              </a:rPr>
              <a:t>Баскетболистките - четири пъти носители на „Купа Бургас“ и областни шампиони</a:t>
            </a:r>
          </a:p>
          <a:p>
            <a:pPr eaLnBrk="1" hangingPunct="1"/>
            <a:endParaRPr lang="bg-BG" dirty="0" smtClean="0"/>
          </a:p>
          <a:p>
            <a:pPr eaLnBrk="1" hangingPunct="1"/>
            <a:endParaRPr lang="bg-BG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4" y="1004939"/>
            <a:ext cx="7560840" cy="567063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664" y="0"/>
            <a:ext cx="6192688" cy="621263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atin typeface="Comic Sans MS" pitchFamily="66" charset="0"/>
              </a:rPr>
              <a:t>Успехи на наши ученици  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68" y="1660806"/>
            <a:ext cx="3168352" cy="42244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195"/>
            <a:ext cx="3025512" cy="42081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98" y="692697"/>
            <a:ext cx="3537204" cy="50109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2897814" y="5841356"/>
            <a:ext cx="3348372" cy="101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82500" lnSpcReduction="100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bg-BG" b="1" dirty="0" smtClean="0">
                <a:latin typeface="Comic Sans MS" pitchFamily="66" charset="0"/>
              </a:rPr>
              <a:t>Мария Матева,</a:t>
            </a:r>
          </a:p>
          <a:p>
            <a:pPr algn="ctr"/>
            <a:r>
              <a:rPr lang="bg-BG" b="1" dirty="0" smtClean="0">
                <a:latin typeface="Comic Sans MS" pitchFamily="66" charset="0"/>
              </a:rPr>
              <a:t>худ. гимнастика</a:t>
            </a:r>
            <a:endParaRPr lang="bg-BG" b="1" dirty="0">
              <a:latin typeface="Comic Sans MS" pitchFamily="66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6428732" y="5827181"/>
            <a:ext cx="2664296" cy="6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75000" lnSpcReduction="200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bg-BG" b="1" dirty="0" smtClean="0">
                <a:latin typeface="Comic Sans MS" pitchFamily="66" charset="0"/>
              </a:rPr>
              <a:t>Денис, щанги</a:t>
            </a:r>
            <a:endParaRPr lang="bg-BG" b="1" dirty="0">
              <a:latin typeface="Comic Sans MS" pitchFamily="66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5901299"/>
            <a:ext cx="2879144" cy="6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bg-BG" b="1" dirty="0" smtClean="0">
                <a:latin typeface="Comic Sans MS" pitchFamily="66" charset="0"/>
              </a:rPr>
              <a:t>Хамза, </a:t>
            </a:r>
            <a:r>
              <a:rPr lang="bg-BG" sz="2900" b="1" dirty="0" smtClean="0">
                <a:latin typeface="Comic Sans MS" pitchFamily="66" charset="0"/>
              </a:rPr>
              <a:t>бокс</a:t>
            </a:r>
            <a:endParaRPr lang="bg-BG" sz="29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000">
        <p14:prism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Текстов контейнер 3"/>
          <p:cNvSpPr>
            <a:spLocks noGrp="1"/>
          </p:cNvSpPr>
          <p:nvPr>
            <p:ph type="body" idx="1"/>
          </p:nvPr>
        </p:nvSpPr>
        <p:spPr>
          <a:xfrm>
            <a:off x="262212" y="5840749"/>
            <a:ext cx="8712968" cy="69635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bg-BG" b="1" dirty="0" smtClean="0">
                <a:latin typeface="Comic Sans MS" pitchFamily="66" charset="0"/>
              </a:rPr>
              <a:t>четвърти „г“ клас,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bg-BG" b="1" dirty="0" smtClean="0">
                <a:latin typeface="Comic Sans MS" pitchFamily="66" charset="0"/>
              </a:rPr>
              <a:t>кл. ръководител: г-жа Янка Н. Иванова</a:t>
            </a:r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001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bg-BG" b="1" dirty="0" smtClean="0">
                <a:latin typeface="Comic Sans MS" pitchFamily="66" charset="0"/>
              </a:rPr>
              <a:t>Призови места на общински, областни и национални състезания</a:t>
            </a:r>
            <a:endParaRPr lang="bg-BG" sz="3200" b="1" dirty="0">
              <a:latin typeface="Comic Sans MS" pitchFamily="66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2625" y="12358688"/>
            <a:ext cx="14344650" cy="1075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142064" cy="46204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75736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mic Sans MS" pitchFamily="66" charset="0"/>
              </a:rPr>
              <a:t>I</a:t>
            </a:r>
            <a:r>
              <a:rPr lang="bg-BG" sz="3200" b="1" dirty="0" smtClean="0">
                <a:latin typeface="Comic Sans MS" pitchFamily="66" charset="0"/>
              </a:rPr>
              <a:t> клас –</a:t>
            </a:r>
            <a:r>
              <a:rPr lang="en-US" sz="3200" b="1" dirty="0" smtClean="0">
                <a:latin typeface="Comic Sans MS" pitchFamily="66" charset="0"/>
              </a:rPr>
              <a:t> </a:t>
            </a:r>
            <a:r>
              <a:rPr lang="bg-BG" sz="3200" b="1" dirty="0" smtClean="0">
                <a:latin typeface="Comic Sans MS" pitchFamily="66" charset="0"/>
              </a:rPr>
              <a:t>математика – СНУ - 2014</a:t>
            </a:r>
            <a:endParaRPr lang="en-US" sz="3200" b="1" dirty="0">
              <a:latin typeface="Comic Sans MS" pitchFamily="66" charset="0"/>
            </a:endParaRPr>
          </a:p>
        </p:txBody>
      </p:sp>
      <p:pic>
        <p:nvPicPr>
          <p:cNvPr id="48134" name="Picture 6" descr="https://fbcdn-sphotos-h-a.akamaihd.net/hphotos-ak-frc1/t1/1966841_780048035358278_29711386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00690"/>
            <a:ext cx="7812360" cy="5859271"/>
          </a:xfrm>
          <a:prstGeom prst="rect">
            <a:avLst/>
          </a:prstGeom>
          <a:noFill/>
          <a:ln w="44450" cmpd="thinThick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Всезнайко1мяасто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620004"/>
            <a:ext cx="3818376" cy="5091168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5" name="Picture 4" descr="всезнайко2013_1кла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90660"/>
            <a:ext cx="3818376" cy="5091168"/>
          </a:xfrm>
          <a:prstGeom prst="rect">
            <a:avLst/>
          </a:prstGeom>
          <a:ln w="317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46050" h="146050"/>
          </a:sp3d>
        </p:spPr>
      </p:pic>
      <p:sp>
        <p:nvSpPr>
          <p:cNvPr id="6" name="TextBox 5"/>
          <p:cNvSpPr txBox="1"/>
          <p:nvPr/>
        </p:nvSpPr>
        <p:spPr>
          <a:xfrm>
            <a:off x="0" y="2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I</a:t>
            </a:r>
            <a:r>
              <a:rPr lang="bg-BG" sz="2400" b="1" dirty="0" smtClean="0">
                <a:latin typeface="Comic Sans MS" pitchFamily="66" charset="0"/>
              </a:rPr>
              <a:t> клас – грамота за </a:t>
            </a:r>
            <a:r>
              <a:rPr lang="en-US" sz="2400" b="1" dirty="0" smtClean="0">
                <a:latin typeface="Comic Sans MS" pitchFamily="66" charset="0"/>
              </a:rPr>
              <a:t>I </a:t>
            </a:r>
            <a:r>
              <a:rPr lang="bg-BG" sz="2400" b="1" dirty="0" smtClean="0">
                <a:latin typeface="Comic Sans MS" pitchFamily="66" charset="0"/>
              </a:rPr>
              <a:t>място и сертификати за постигнат най-висок резултат по математика (90 </a:t>
            </a:r>
            <a:r>
              <a:rPr lang="en-US" sz="2400" b="1" dirty="0" smtClean="0">
                <a:latin typeface="Comic Sans MS" pitchFamily="66" charset="0"/>
              </a:rPr>
              <a:t>%</a:t>
            </a:r>
            <a:r>
              <a:rPr lang="bg-BG" sz="2400" b="1" dirty="0" smtClean="0">
                <a:latin typeface="Comic Sans MS" pitchFamily="66" charset="0"/>
              </a:rPr>
              <a:t>) и роден край </a:t>
            </a:r>
            <a:r>
              <a:rPr lang="en-US" sz="2400" b="1" dirty="0" smtClean="0">
                <a:latin typeface="Comic Sans MS" pitchFamily="66" charset="0"/>
              </a:rPr>
              <a:t>(100%) </a:t>
            </a:r>
            <a:r>
              <a:rPr lang="bg-BG" sz="2400" b="1" dirty="0" smtClean="0">
                <a:latin typeface="Comic Sans MS" pitchFamily="66" charset="0"/>
              </a:rPr>
              <a:t>- Състезание “Всезнайко” - април</a:t>
            </a:r>
            <a:r>
              <a:rPr lang="bg-BG" sz="2400" b="1" dirty="0" smtClean="0">
                <a:latin typeface="Comic Sans MS" pitchFamily="66" charset="0"/>
              </a:rPr>
              <a:t>, 2013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smtClean="0">
                <a:latin typeface="Comic Sans MS" pitchFamily="66" charset="0"/>
              </a:rPr>
              <a:t>– </a:t>
            </a:r>
            <a:r>
              <a:rPr lang="bg-BG" sz="2400" b="1" dirty="0" smtClean="0">
                <a:latin typeface="Comic Sans MS" pitchFamily="66" charset="0"/>
              </a:rPr>
              <a:t>Златина Павлова</a:t>
            </a:r>
            <a:endParaRPr lang="en-US" sz="24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prism isInverted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idx="1"/>
          </p:nvPr>
        </p:nvSpPr>
        <p:spPr>
          <a:xfrm>
            <a:off x="107504" y="764704"/>
            <a:ext cx="9036496" cy="6093296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bg-BG" sz="2400" b="1" dirty="0">
                <a:latin typeface="Comic Sans MS" pitchFamily="66" charset="0"/>
              </a:rPr>
              <a:t>Учениците от </a:t>
            </a:r>
            <a:r>
              <a:rPr lang="en-US" sz="2400" b="1" dirty="0">
                <a:latin typeface="Comic Sans MS" pitchFamily="66" charset="0"/>
              </a:rPr>
              <a:t>I </a:t>
            </a:r>
            <a:r>
              <a:rPr lang="bg-BG" sz="2400" b="1" dirty="0">
                <a:latin typeface="Comic Sans MS" pitchFamily="66" charset="0"/>
              </a:rPr>
              <a:t>клас ще се обучават при целодневна организация на учебния процес.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bg-BG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2400" b="1" dirty="0" smtClean="0">
                <a:latin typeface="Arial" pitchFamily="34" charset="0"/>
                <a:cs typeface="Arial" pitchFamily="34" charset="0"/>
              </a:rPr>
              <a:t>Задължинелна подготовка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- съгласно утвърдените държавни учебни планове.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bg-BG" sz="2400" b="1" dirty="0" smtClean="0">
                <a:latin typeface="Arial" pitchFamily="34" charset="0"/>
                <a:cs typeface="Arial" pitchFamily="34" charset="0"/>
              </a:rPr>
              <a:t>Задължителноизбираема подготовка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- 3 часа седмично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bg-BG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endParaRPr lang="bg-BG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endParaRPr lang="bg-BG" sz="24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  <a:defRPr/>
            </a:pPr>
            <a:endParaRPr lang="bg-BG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bg-BG" sz="2400" b="1" dirty="0" smtClean="0">
                <a:latin typeface="Arial" pitchFamily="34" charset="0"/>
                <a:cs typeface="Arial" pitchFamily="34" charset="0"/>
              </a:rPr>
              <a:t>Свободноизбираема подготовка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- 1 час седмично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bg-BG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endParaRPr lang="bg-BG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Заглавие 2"/>
          <p:cNvSpPr>
            <a:spLocks noGrp="1"/>
          </p:cNvSpPr>
          <p:nvPr>
            <p:ph type="title"/>
          </p:nvPr>
        </p:nvSpPr>
        <p:spPr>
          <a:xfrm>
            <a:off x="468313" y="-387350"/>
            <a:ext cx="8229600" cy="1008038"/>
          </a:xfrm>
        </p:spPr>
        <p:txBody>
          <a:bodyPr/>
          <a:lstStyle/>
          <a:p>
            <a:pPr algn="ctr" eaLnBrk="1" hangingPunct="1"/>
            <a:r>
              <a:rPr lang="bg-BG" b="1" dirty="0" smtClean="0">
                <a:latin typeface="Arial" charset="0"/>
                <a:cs typeface="Arial" charset="0"/>
              </a:rPr>
              <a:t>УЧЕБЕН </a:t>
            </a:r>
            <a:r>
              <a:rPr lang="bg-BG" b="1" dirty="0" smtClean="0">
                <a:latin typeface="Arial" charset="0"/>
                <a:cs typeface="Arial" charset="0"/>
              </a:rPr>
              <a:t>ПЛАН - </a:t>
            </a:r>
            <a:r>
              <a:rPr lang="en-US" b="1" dirty="0" smtClean="0">
                <a:latin typeface="Arial" charset="0"/>
                <a:cs typeface="Arial" charset="0"/>
              </a:rPr>
              <a:t>I</a:t>
            </a:r>
            <a:r>
              <a:rPr lang="bg-BG" b="1" dirty="0" smtClean="0">
                <a:latin typeface="Arial" charset="0"/>
                <a:cs typeface="Arial" charset="0"/>
              </a:rPr>
              <a:t> клас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13209"/>
              </p:ext>
            </p:extLst>
          </p:nvPr>
        </p:nvGraphicFramePr>
        <p:xfrm>
          <a:off x="467544" y="2811532"/>
          <a:ext cx="8208912" cy="1463040"/>
        </p:xfrm>
        <a:graphic>
          <a:graphicData uri="http://schemas.openxmlformats.org/drawingml/2006/table">
            <a:tbl>
              <a:tblPr firstRow="1" bandRow="1"/>
              <a:tblGrid>
                <a:gridCol w="4176464"/>
                <a:gridCol w="4032448"/>
              </a:tblGrid>
              <a:tr h="1193532">
                <a:tc>
                  <a:txBody>
                    <a:bodyPr/>
                    <a:lstStyle/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sz="1800" b="1" dirty="0" smtClean="0">
                          <a:latin typeface="Arial" pitchFamily="34" charset="0"/>
                          <a:cs typeface="Arial" pitchFamily="34" charset="0"/>
                        </a:rPr>
                        <a:t>Информационни технологии;</a:t>
                      </a:r>
                    </a:p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sz="1800" b="1" dirty="0" smtClean="0">
                          <a:latin typeface="Arial" pitchFamily="34" charset="0"/>
                          <a:cs typeface="Arial" pitchFamily="34" charset="0"/>
                        </a:rPr>
                        <a:t>Български език и литература;</a:t>
                      </a:r>
                    </a:p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sz="1800" b="1" dirty="0" smtClean="0">
                          <a:latin typeface="Arial" pitchFamily="34" charset="0"/>
                          <a:cs typeface="Arial" pitchFamily="34" charset="0"/>
                        </a:rPr>
                        <a:t>Математика;</a:t>
                      </a:r>
                    </a:p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sz="1800" b="1" dirty="0" smtClean="0">
                          <a:latin typeface="Arial" pitchFamily="34" charset="0"/>
                          <a:cs typeface="Arial" pitchFamily="34" charset="0"/>
                        </a:rPr>
                        <a:t>Роден край;</a:t>
                      </a:r>
                      <a:endParaRPr lang="bg-BG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b="1" dirty="0" smtClean="0">
                          <a:latin typeface="Arial" pitchFamily="34" charset="0"/>
                          <a:cs typeface="Arial" pitchFamily="34" charset="0"/>
                        </a:rPr>
                        <a:t>Музика;</a:t>
                      </a:r>
                    </a:p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b="1" dirty="0" smtClean="0">
                          <a:latin typeface="Arial" pitchFamily="34" charset="0"/>
                          <a:cs typeface="Arial" pitchFamily="34" charset="0"/>
                        </a:rPr>
                        <a:t>Изобразително изкуство;</a:t>
                      </a:r>
                    </a:p>
                    <a:p>
                      <a:pPr marL="514350" indent="-514350" eaLnBrk="1" hangingPunct="1">
                        <a:buFont typeface="Wingdings" pitchFamily="2" charset="2"/>
                        <a:buChar char="Ø"/>
                        <a:defRPr/>
                      </a:pPr>
                      <a:r>
                        <a:rPr lang="bg-BG" b="1" dirty="0" smtClean="0">
                          <a:latin typeface="Arial" pitchFamily="34" charset="0"/>
                          <a:cs typeface="Arial" pitchFamily="34" charset="0"/>
                        </a:rPr>
                        <a:t>Физическо възпитание и спорт.</a:t>
                      </a:r>
                    </a:p>
                    <a:p>
                      <a:endParaRPr lang="bg-BG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7816"/>
              </p:ext>
            </p:extLst>
          </p:nvPr>
        </p:nvGraphicFramePr>
        <p:xfrm>
          <a:off x="467544" y="5013176"/>
          <a:ext cx="8208912" cy="1615440"/>
        </p:xfrm>
        <a:graphic>
          <a:graphicData uri="http://schemas.openxmlformats.org/drawingml/2006/table">
            <a:tbl>
              <a:tblPr firstRow="1" bandRow="1"/>
              <a:tblGrid>
                <a:gridCol w="4176464"/>
                <a:gridCol w="4032448"/>
              </a:tblGrid>
              <a:tr h="1512168">
                <a:tc>
                  <a:txBody>
                    <a:bodyPr/>
                    <a:lstStyle/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Танци;</a:t>
                      </a:r>
                    </a:p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Мажоретки;</a:t>
                      </a:r>
                    </a:p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Чужд език - говоримо ниво (английски език, немски език, руски език);</a:t>
                      </a:r>
                      <a:endParaRPr lang="bg-BG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Математика;</a:t>
                      </a:r>
                    </a:p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Вокална група;</a:t>
                      </a:r>
                    </a:p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Изобразително изкуство;</a:t>
                      </a:r>
                    </a:p>
                    <a:p>
                      <a:pPr marL="514350" indent="-514350">
                        <a:spcBef>
                          <a:spcPts val="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bg-BG" sz="2000" b="1" kern="0" dirty="0" smtClean="0">
                          <a:latin typeface="Arial" pitchFamily="34" charset="0"/>
                          <a:cs typeface="Arial" pitchFamily="34" charset="0"/>
                        </a:rPr>
                        <a:t>Лека атлетика.</a:t>
                      </a:r>
                    </a:p>
                    <a:p>
                      <a:endParaRPr lang="bg-B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000">
        <p14:doors dir="vert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107247"/>
              </p:ext>
            </p:extLst>
          </p:nvPr>
        </p:nvGraphicFramePr>
        <p:xfrm>
          <a:off x="-1" y="0"/>
          <a:ext cx="9114085" cy="6793934"/>
        </p:xfrm>
        <a:graphic>
          <a:graphicData uri="http://schemas.openxmlformats.org/drawingml/2006/table">
            <a:tbl>
              <a:tblPr/>
              <a:tblGrid>
                <a:gridCol w="82550"/>
                <a:gridCol w="1867247"/>
                <a:gridCol w="2376264"/>
                <a:gridCol w="1512168"/>
                <a:gridCol w="1656184"/>
                <a:gridCol w="1619672"/>
              </a:tblGrid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Красимира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Борислава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Дочева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Варна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СОУ "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Климент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Охридски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60,</a:t>
                      </a:r>
                      <a:r>
                        <a:rPr lang="bg-BG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златен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4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Божидар Стефанов Маринов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ЧОУ "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Борислав Бойков Попов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ЧНУ "Питагор"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Десислава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Калинова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Стефанова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138СОУ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Евелина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Александрова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Ангелова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Варна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СОУ "Св. Климент Охридски"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Елена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Любомирова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Пейновска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 ОУ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Златина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Александрова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Павлова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Бургас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СОУ "Петко Росен" 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сребърен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Павел Кирилов Сотиров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Бургас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СОУ "Петко Росен" 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сребърен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Светлозара Станиславова Ковачева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Силистра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ОУ"Отец Паисий"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Светослав Георгиев Развигоров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НУКК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Ясен Цветелинов Хорозов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 ОУ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 сребърен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Антон Георгиев Бресковски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 ОУ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 бронзов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Атина Евгениева Генчева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Варна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ОУ "П. Р.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Славейков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 бронзов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Борис Ангелов Ангелов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 СОУ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бронзов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Георги Стоянов Чобанов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Бургас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СОУ "Петко Росен" 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бронзов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8367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Салабашев</a:t>
            </a:r>
          </a:p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клас –</a:t>
            </a:r>
          </a:p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01. 2014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000">
        <p14:warp dir="i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51203" name="Title 2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5" name="TextBox 4"/>
          <p:cNvSpPr txBox="1"/>
          <p:nvPr/>
        </p:nvSpPr>
        <p:spPr>
          <a:xfrm>
            <a:off x="2092788" y="0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latin typeface="Comic Sans MS" pitchFamily="66" charset="0"/>
              </a:rPr>
              <a:t>„Ум, белият делфин</a:t>
            </a: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“,</a:t>
            </a:r>
            <a:endParaRPr lang="bg-BG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bg-BG" sz="2800" b="1" dirty="0" smtClean="0">
                <a:latin typeface="Comic Sans MS" pitchFamily="66" charset="0"/>
              </a:rPr>
              <a:t>І клас</a:t>
            </a:r>
            <a:endParaRPr lang="en-US" sz="28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000">
        <p14:pan dir="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4274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5" name="TextBox 4"/>
          <p:cNvSpPr txBox="1"/>
          <p:nvPr/>
        </p:nvSpPr>
        <p:spPr>
          <a:xfrm>
            <a:off x="1547664" y="0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700" b="1" dirty="0">
                <a:latin typeface="Comic Sans MS" pitchFamily="66" charset="0"/>
              </a:rPr>
              <a:t> </a:t>
            </a:r>
            <a:r>
              <a:rPr lang="bg-BG" sz="2700" b="1" dirty="0" smtClean="0">
                <a:latin typeface="Comic Sans MS" pitchFamily="66" charset="0"/>
              </a:rPr>
              <a:t>    </a:t>
            </a:r>
            <a:r>
              <a:rPr lang="bg-BG" sz="3200" b="1" dirty="0" smtClean="0">
                <a:latin typeface="Comic Sans MS" pitchFamily="66" charset="0"/>
              </a:rPr>
              <a:t>„Ум, белият делфин“, </a:t>
            </a:r>
          </a:p>
          <a:p>
            <a:pPr algn="ctr"/>
            <a:r>
              <a:rPr lang="bg-BG" sz="3200" b="1" dirty="0" smtClean="0">
                <a:latin typeface="Comic Sans MS" pitchFamily="66" charset="0"/>
              </a:rPr>
              <a:t>ІV клас,</a:t>
            </a:r>
            <a:r>
              <a:rPr lang="en-US" sz="3200" b="1" dirty="0" smtClean="0">
                <a:latin typeface="Comic Sans MS" pitchFamily="66" charset="0"/>
              </a:rPr>
              <a:t> 2013</a:t>
            </a:r>
            <a:endParaRPr lang="en-US" sz="32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359275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725" y="764704"/>
            <a:ext cx="4359275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III </a:t>
            </a:r>
            <a:r>
              <a:rPr lang="bg-BG" sz="2400" b="1" dirty="0" smtClean="0">
                <a:latin typeface="Comic Sans MS" pitchFamily="66" charset="0"/>
              </a:rPr>
              <a:t>и </a:t>
            </a:r>
            <a:r>
              <a:rPr lang="en-US" sz="2400" b="1" dirty="0" smtClean="0">
                <a:latin typeface="Comic Sans MS" pitchFamily="66" charset="0"/>
              </a:rPr>
              <a:t>IV</a:t>
            </a:r>
            <a:r>
              <a:rPr lang="bg-BG" sz="2400" b="1" dirty="0" smtClean="0">
                <a:latin typeface="Comic Sans MS" pitchFamily="66" charset="0"/>
              </a:rPr>
              <a:t> клас - математика – „Св</a:t>
            </a:r>
            <a:r>
              <a:rPr lang="bg-BG" sz="2400" b="1" dirty="0" smtClean="0">
                <a:latin typeface="Comic Sans MS" pitchFamily="66" charset="0"/>
              </a:rPr>
              <a:t>. Николай </a:t>
            </a:r>
            <a:r>
              <a:rPr lang="bg-BG" sz="2400" b="1" dirty="0" smtClean="0">
                <a:latin typeface="Comic Sans MS" pitchFamily="66" charset="0"/>
              </a:rPr>
              <a:t>Чудотворец</a:t>
            </a:r>
            <a:r>
              <a:rPr lang="bg-BG" sz="2400" b="1" dirty="0" smtClean="0">
                <a:latin typeface="Comic Sans MS" pitchFamily="66" charset="0"/>
              </a:rPr>
              <a:t>“,  </a:t>
            </a:r>
            <a:r>
              <a:rPr lang="bg-BG" sz="2400" b="1" dirty="0" smtClean="0">
                <a:latin typeface="Comic Sans MS" pitchFamily="66" charset="0"/>
              </a:rPr>
              <a:t>Декември, 2012</a:t>
            </a:r>
            <a:endParaRPr lang="en-US" sz="24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41" y="188640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>
                <a:latin typeface="Comic Sans MS" pitchFamily="66" charset="0"/>
              </a:rPr>
              <a:t>М</a:t>
            </a:r>
            <a:r>
              <a:rPr lang="bg-BG" sz="3000" b="1" dirty="0" smtClean="0">
                <a:latin typeface="Comic Sans MS" pitchFamily="66" charset="0"/>
              </a:rPr>
              <a:t>атематика – „Свети Николай Чудотворец</a:t>
            </a:r>
            <a:r>
              <a:rPr lang="bg-BG" sz="3000" b="1" dirty="0" smtClean="0">
                <a:latin typeface="Comic Sans MS" pitchFamily="66" charset="0"/>
              </a:rPr>
              <a:t>“, </a:t>
            </a:r>
            <a:r>
              <a:rPr lang="bg-BG" sz="3000" b="1" dirty="0" smtClean="0">
                <a:latin typeface="Comic Sans MS" pitchFamily="66" charset="0"/>
              </a:rPr>
              <a:t>Декември, 2013</a:t>
            </a:r>
            <a:endParaRPr lang="en-US" sz="3000" b="1" dirty="0">
              <a:latin typeface="Comic Sans MS" pitchFamily="66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747" y="1201247"/>
            <a:ext cx="7538263" cy="565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prism isContent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88640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800" b="1" dirty="0" smtClean="0">
                <a:latin typeface="Comic Sans MS" pitchFamily="66" charset="0"/>
              </a:rPr>
              <a:t>  </a:t>
            </a:r>
            <a:r>
              <a:rPr lang="en-US" sz="2800" b="1" dirty="0" smtClean="0">
                <a:latin typeface="Comic Sans MS" pitchFamily="66" charset="0"/>
              </a:rPr>
              <a:t>III</a:t>
            </a:r>
            <a:r>
              <a:rPr lang="bg-BG" sz="2800" b="1" dirty="0" smtClean="0">
                <a:latin typeface="Comic Sans MS" pitchFamily="66" charset="0"/>
              </a:rPr>
              <a:t>, </a:t>
            </a:r>
            <a:r>
              <a:rPr lang="en-US" sz="2800" b="1" dirty="0" smtClean="0">
                <a:latin typeface="Comic Sans MS" pitchFamily="66" charset="0"/>
              </a:rPr>
              <a:t>IV</a:t>
            </a:r>
            <a:r>
              <a:rPr lang="bg-BG" sz="2800" b="1" dirty="0" smtClean="0">
                <a:latin typeface="Comic Sans MS" pitchFamily="66" charset="0"/>
              </a:rPr>
              <a:t> и </a:t>
            </a:r>
            <a:r>
              <a:rPr lang="en-US" sz="2800" b="1" dirty="0" smtClean="0">
                <a:latin typeface="Comic Sans MS" pitchFamily="66" charset="0"/>
              </a:rPr>
              <a:t>VI</a:t>
            </a:r>
            <a:r>
              <a:rPr lang="bg-BG" sz="2800" b="1" dirty="0" smtClean="0">
                <a:latin typeface="Comic Sans MS" pitchFamily="66" charset="0"/>
              </a:rPr>
              <a:t> клас - информационни технологии „Свети  Николай Чудотворец“ –  2 купи за 1 място отборно и два златни медала, 2 сребърни и 1 бронзов медал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9672" y="2004522"/>
            <a:ext cx="6099848" cy="45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>
        <p14:window dir="ver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Content="1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scontent-b-ams.xx.fbcdn.net/hphotos-ash3/t1/580767_597223490344944_21073488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643754" cy="6191673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20072" y="2204864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III</a:t>
            </a: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то място – отборно, Коледно    състезание по математика 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06291"/>
            <a:ext cx="6552729" cy="49145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7544" y="126751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 smtClean="0">
                <a:latin typeface="Comic Sans MS" pitchFamily="66" charset="0"/>
              </a:rPr>
              <a:t>Междинароден математически турнир “Математика без граници”</a:t>
            </a:r>
            <a:r>
              <a:rPr lang="en-US" sz="3000" b="1" dirty="0" smtClean="0">
                <a:latin typeface="Comic Sans MS" pitchFamily="66" charset="0"/>
              </a:rPr>
              <a:t>– 2</a:t>
            </a:r>
            <a:r>
              <a:rPr lang="bg-BG" sz="3000" b="1" dirty="0" smtClean="0">
                <a:latin typeface="Comic Sans MS" pitchFamily="66" charset="0"/>
              </a:rPr>
              <a:t> клас,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 есенен </a:t>
            </a:r>
            <a:r>
              <a:rPr lang="bg-BG" sz="3000" b="1" dirty="0" smtClean="0">
                <a:latin typeface="Comic Sans MS" pitchFamily="66" charset="0"/>
              </a:rPr>
              <a:t>кръг, 2013</a:t>
            </a:r>
            <a:endParaRPr lang="en-US" sz="30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2348880"/>
            <a:ext cx="23397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 smtClean="0">
                <a:latin typeface="Comic Sans MS" pitchFamily="66" charset="0"/>
              </a:rPr>
              <a:t>Отличия:</a:t>
            </a:r>
          </a:p>
          <a:p>
            <a:pPr algn="ctr"/>
            <a:endParaRPr lang="bg-BG" sz="3000" b="1" dirty="0">
              <a:latin typeface="Comic Sans MS" pitchFamily="66" charset="0"/>
            </a:endParaRP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1 златен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медал</a:t>
            </a:r>
          </a:p>
          <a:p>
            <a:pPr algn="ctr">
              <a:spcBef>
                <a:spcPts val="600"/>
              </a:spcBef>
            </a:pPr>
            <a:r>
              <a:rPr lang="bg-BG" sz="3000" b="1" dirty="0" smtClean="0">
                <a:latin typeface="Comic Sans MS" pitchFamily="66" charset="0"/>
              </a:rPr>
              <a:t>3 сребърни медала</a:t>
            </a:r>
          </a:p>
          <a:p>
            <a:pPr algn="ctr">
              <a:spcBef>
                <a:spcPts val="600"/>
              </a:spcBef>
            </a:pPr>
            <a:r>
              <a:rPr lang="bg-BG" sz="3000" b="1" dirty="0" smtClean="0">
                <a:latin typeface="Comic Sans MS" pitchFamily="66" charset="0"/>
              </a:rPr>
              <a:t>5 бронзови 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медала</a:t>
            </a:r>
          </a:p>
          <a:p>
            <a:pPr algn="ctr"/>
            <a:endParaRPr lang="en-US" sz="30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20" y="1700808"/>
            <a:ext cx="6684235" cy="501317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 smtClean="0">
                <a:latin typeface="Comic Sans MS" pitchFamily="66" charset="0"/>
              </a:rPr>
              <a:t>Междинароден математически турнир “Математика без граници”</a:t>
            </a:r>
            <a:r>
              <a:rPr lang="en-US" sz="3000" b="1" dirty="0" smtClean="0">
                <a:latin typeface="Comic Sans MS" pitchFamily="66" charset="0"/>
              </a:rPr>
              <a:t>– 2</a:t>
            </a:r>
            <a:r>
              <a:rPr lang="bg-BG" sz="3000" b="1" dirty="0" smtClean="0">
                <a:latin typeface="Comic Sans MS" pitchFamily="66" charset="0"/>
              </a:rPr>
              <a:t> клас,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 зимен кръг - 2014</a:t>
            </a:r>
            <a:endParaRPr lang="en-US" sz="3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348880"/>
            <a:ext cx="23397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 smtClean="0">
                <a:latin typeface="Comic Sans MS" pitchFamily="66" charset="0"/>
              </a:rPr>
              <a:t>Отличия:</a:t>
            </a:r>
          </a:p>
          <a:p>
            <a:pPr algn="ctr"/>
            <a:endParaRPr lang="bg-BG" sz="3000" b="1" dirty="0">
              <a:latin typeface="Comic Sans MS" pitchFamily="66" charset="0"/>
            </a:endParaRPr>
          </a:p>
          <a:p>
            <a:pPr algn="ctr"/>
            <a:r>
              <a:rPr lang="bg-BG" sz="3000" b="1" dirty="0">
                <a:latin typeface="Comic Sans MS" pitchFamily="66" charset="0"/>
              </a:rPr>
              <a:t>5</a:t>
            </a:r>
            <a:r>
              <a:rPr lang="bg-BG" sz="3000" b="1" dirty="0" smtClean="0">
                <a:latin typeface="Comic Sans MS" pitchFamily="66" charset="0"/>
              </a:rPr>
              <a:t> златни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медала</a:t>
            </a:r>
          </a:p>
          <a:p>
            <a:pPr algn="ctr">
              <a:spcBef>
                <a:spcPts val="600"/>
              </a:spcBef>
            </a:pPr>
            <a:r>
              <a:rPr lang="bg-BG" sz="3000" b="1" dirty="0" smtClean="0">
                <a:latin typeface="Comic Sans MS" pitchFamily="66" charset="0"/>
              </a:rPr>
              <a:t>3 сребърни медала</a:t>
            </a:r>
          </a:p>
          <a:p>
            <a:pPr algn="ctr">
              <a:spcBef>
                <a:spcPts val="600"/>
              </a:spcBef>
            </a:pPr>
            <a:r>
              <a:rPr lang="bg-BG" sz="3000" b="1" dirty="0">
                <a:latin typeface="Comic Sans MS" pitchFamily="66" charset="0"/>
              </a:rPr>
              <a:t>2</a:t>
            </a:r>
            <a:r>
              <a:rPr lang="bg-BG" sz="3000" b="1" dirty="0" smtClean="0">
                <a:latin typeface="Comic Sans MS" pitchFamily="66" charset="0"/>
              </a:rPr>
              <a:t> бронзови </a:t>
            </a:r>
          </a:p>
          <a:p>
            <a:pPr algn="ctr"/>
            <a:r>
              <a:rPr lang="bg-BG" sz="3000" b="1" dirty="0" smtClean="0">
                <a:latin typeface="Comic Sans MS" pitchFamily="66" charset="0"/>
              </a:rPr>
              <a:t>медала</a:t>
            </a:r>
          </a:p>
          <a:p>
            <a:pPr algn="ctr"/>
            <a:endParaRPr lang="en-US" sz="30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0" lvl="0" indent="0" algn="ctr">
              <a:buNone/>
            </a:pPr>
            <a:r>
              <a:rPr lang="bg-BG" sz="3200" b="1" i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Професионална </a:t>
            </a:r>
            <a:r>
              <a:rPr lang="bg-BG" sz="3200" b="1" i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паралелка</a:t>
            </a:r>
            <a:r>
              <a:rPr lang="bg-BG" sz="3200" b="1" i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:</a:t>
            </a:r>
            <a:endParaRPr lang="bg-BG" dirty="0">
              <a:latin typeface="Comic Sans MS" pitchFamily="66" charset="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v"/>
            </a:pPr>
            <a:r>
              <a:rPr lang="bg-BG" sz="3000" dirty="0">
                <a:latin typeface="Comic Sans MS" pitchFamily="66" charset="0"/>
              </a:rPr>
              <a:t>ПРОФЕСИОНАЛНО НАПРАВЛЕНИЕ: </a:t>
            </a:r>
            <a:r>
              <a:rPr lang="en-US" sz="3000" dirty="0" smtClean="0">
                <a:latin typeface="Comic Sans MS" pitchFamily="66" charset="0"/>
              </a:rPr>
              <a:t>   </a:t>
            </a:r>
            <a:r>
              <a:rPr lang="bg-BG" sz="3000" b="1" dirty="0" smtClean="0">
                <a:latin typeface="Comic Sans MS" pitchFamily="66" charset="0"/>
              </a:rPr>
              <a:t>ФРИЗЬОРСТВО </a:t>
            </a:r>
            <a:r>
              <a:rPr lang="bg-BG" sz="3000" b="1" dirty="0">
                <a:latin typeface="Comic Sans MS" pitchFamily="66" charset="0"/>
              </a:rPr>
              <a:t>И КОЗМЕТИЧНИ УСЛУГИ</a:t>
            </a:r>
          </a:p>
          <a:p>
            <a:pPr lvl="0">
              <a:buFont typeface="Wingdings" pitchFamily="2" charset="2"/>
              <a:buChar char="v"/>
            </a:pPr>
            <a:r>
              <a:rPr lang="bg-BG" sz="3000" dirty="0">
                <a:latin typeface="Comic Sans MS" pitchFamily="66" charset="0"/>
              </a:rPr>
              <a:t>ПРОФЕСИЯ:</a:t>
            </a:r>
            <a:r>
              <a:rPr lang="bg-BG" sz="3000" b="1" dirty="0">
                <a:latin typeface="Comic Sans MS" pitchFamily="66" charset="0"/>
              </a:rPr>
              <a:t> ФРИЗЬОР</a:t>
            </a:r>
          </a:p>
          <a:p>
            <a:pPr lvl="0">
              <a:buFont typeface="Wingdings" pitchFamily="2" charset="2"/>
              <a:buChar char="v"/>
            </a:pPr>
            <a:r>
              <a:rPr lang="bg-BG" sz="3000" dirty="0">
                <a:latin typeface="Comic Sans MS" pitchFamily="66" charset="0"/>
              </a:rPr>
              <a:t>СПЕЦИАЛНОСТ:</a:t>
            </a:r>
            <a:r>
              <a:rPr lang="bg-BG" sz="3000" b="1" dirty="0">
                <a:latin typeface="Comic Sans MS" pitchFamily="66" charset="0"/>
              </a:rPr>
              <a:t> ФРИЗЬОРСТВО</a:t>
            </a:r>
            <a:endParaRPr lang="bg-BG" sz="3000" dirty="0">
              <a:latin typeface="Comic Sans MS" pitchFamily="66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bg-BG" sz="3000" dirty="0" smtClean="0">
                <a:latin typeface="Comic Sans MS" pitchFamily="66" charset="0"/>
              </a:rPr>
              <a:t>    Брой </a:t>
            </a:r>
            <a:r>
              <a:rPr lang="bg-BG" sz="3000" dirty="0">
                <a:latin typeface="Comic Sans MS" pitchFamily="66" charset="0"/>
              </a:rPr>
              <a:t>паралелки - 1;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bg-BG" sz="3000" dirty="0" smtClean="0">
                <a:latin typeface="Comic Sans MS" pitchFamily="66" charset="0"/>
              </a:rPr>
              <a:t>    Брой </a:t>
            </a:r>
            <a:r>
              <a:rPr lang="bg-BG" sz="3000" dirty="0">
                <a:latin typeface="Comic Sans MS" pitchFamily="66" charset="0"/>
              </a:rPr>
              <a:t>ученици - 26 (девойки и младежи);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bg-BG" sz="3000" dirty="0" smtClean="0">
                <a:latin typeface="Comic Sans MS" pitchFamily="66" charset="0"/>
              </a:rPr>
              <a:t>    Срок </a:t>
            </a:r>
            <a:r>
              <a:rPr lang="bg-BG" sz="3000" dirty="0">
                <a:latin typeface="Comic Sans MS" pitchFamily="66" charset="0"/>
              </a:rPr>
              <a:t>на обучение - 4 години.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bg-BG" b="1" dirty="0">
                <a:solidFill>
                  <a:srgbClr val="C00000"/>
                </a:solidFill>
                <a:latin typeface="Comic Sans MS" pitchFamily="66" charset="0"/>
              </a:rPr>
              <a:t>ПРИЕМ</a:t>
            </a:r>
            <a:r>
              <a:rPr lang="bg-BG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bg-BG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bg-BG" b="1" dirty="0">
                <a:solidFill>
                  <a:srgbClr val="C00000"/>
                </a:solidFill>
                <a:latin typeface="Comic Sans MS" pitchFamily="66" charset="0"/>
              </a:rPr>
              <a:t>на ученици в</a:t>
            </a:r>
            <a:r>
              <a:rPr lang="bg-BG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bg-BG" b="1" dirty="0">
                <a:solidFill>
                  <a:srgbClr val="C00000"/>
                </a:solidFill>
                <a:latin typeface="Comic Sans MS" pitchFamily="66" charset="0"/>
              </a:rPr>
              <a:t>ІХ клас за учебната 2014-2015 година</a:t>
            </a:r>
            <a:endParaRPr lang="bg-BG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36760"/>
      </p:ext>
    </p:extLst>
  </p:cSld>
  <p:clrMapOvr>
    <a:masterClrMapping/>
  </p:clrMapOvr>
  <p:transition spd="slow" advTm="14000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12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 smtClean="0">
                <a:latin typeface="Comic Sans MS" pitchFamily="66" charset="0"/>
              </a:rPr>
              <a:t>Признание за художниците</a:t>
            </a:r>
            <a:endParaRPr lang="en-US" sz="3000" b="1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668344" cy="575125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 w="190500" h="260350"/>
            <a:bevelB w="165100" h="133350"/>
          </a:sp3d>
        </p:spPr>
      </p:pic>
    </p:spTree>
    <p:extLst>
      <p:ext uri="{BB962C8B-B14F-4D97-AF65-F5344CB8AC3E}">
        <p14:creationId xmlns:p14="http://schemas.microsoft.com/office/powerpoint/2010/main" val="1711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604">
            <a:off x="-48661" y="1782631"/>
            <a:ext cx="6948264" cy="52111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296">
            <a:off x="3677530" y="-31992"/>
            <a:ext cx="6260909" cy="4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571500"/>
            <a:ext cx="8229600" cy="1143000"/>
          </a:xfrm>
        </p:spPr>
        <p:txBody>
          <a:bodyPr/>
          <a:lstStyle/>
          <a:p>
            <a:pPr algn="ctr"/>
            <a:r>
              <a:rPr lang="bg-BG" b="1" dirty="0" smtClean="0">
                <a:latin typeface="Comic Sans MS" pitchFamily="66" charset="0"/>
              </a:rPr>
              <a:t>Първи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учебен ден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7522" name="Picture 2" descr="https://fbcdn-sphotos-f-a.akamaihd.net/hphotos-ak-frc3/t1/1238998_684784784884604_21015746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923928" cy="2942946"/>
          </a:xfrm>
          <a:prstGeom prst="rect">
            <a:avLst/>
          </a:prstGeom>
          <a:noFill/>
          <a:ln w="41275" cmpd="thinThick">
            <a:solidFill>
              <a:schemeClr val="tx1"/>
            </a:solidFill>
          </a:ln>
        </p:spPr>
      </p:pic>
      <p:pic>
        <p:nvPicPr>
          <p:cNvPr id="107524" name="Picture 4" descr="&amp;Scy;&amp;ncy;&amp;icy;&amp;mcy;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3973016" cy="2979763"/>
          </a:xfrm>
          <a:prstGeom prst="rect">
            <a:avLst/>
          </a:prstGeom>
          <a:noFill/>
          <a:ln w="38100" cmpd="thinThick">
            <a:solidFill>
              <a:schemeClr val="tx1"/>
            </a:solidFill>
          </a:ln>
        </p:spPr>
      </p:pic>
      <p:pic>
        <p:nvPicPr>
          <p:cNvPr id="107526" name="Picture 6" descr="https://scontent-a-ams.xx.fbcdn.net/hphotos-ash3/t1/1234353_471815816258716_118186041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384" y="3752212"/>
            <a:ext cx="4103440" cy="3077580"/>
          </a:xfrm>
          <a:prstGeom prst="rect">
            <a:avLst/>
          </a:prstGeom>
          <a:noFill/>
          <a:ln w="38100" cmpd="thinThick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4" descr="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53" y="1124744"/>
            <a:ext cx="7344816" cy="55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 smtClean="0">
                <a:latin typeface="Comic Sans MS" pitchFamily="66" charset="0"/>
              </a:rPr>
              <a:t>Отбелязване на  традиционни, културни и национални празници</a:t>
            </a:r>
          </a:p>
        </p:txBody>
      </p:sp>
    </p:spTree>
    <p:extLst>
      <p:ext uri="{BB962C8B-B14F-4D97-AF65-F5344CB8AC3E}">
        <p14:creationId xmlns:p14="http://schemas.microsoft.com/office/powerpoint/2010/main" val="113481104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 descr="PIC_5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0920" cy="592519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ripple dir="r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880"/>
            <a:ext cx="7716642" cy="579142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r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0688" y="0"/>
            <a:ext cx="8229600" cy="76470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bg-BG" b="1" dirty="0" smtClean="0">
                <a:latin typeface="Comic Sans MS" pitchFamily="66" charset="0"/>
              </a:rPr>
              <a:t/>
            </a:r>
            <a:br>
              <a:rPr lang="bg-BG" b="1" dirty="0" smtClean="0">
                <a:latin typeface="Comic Sans MS" pitchFamily="66" charset="0"/>
              </a:rPr>
            </a:br>
            <a:r>
              <a:rPr lang="bg-BG" b="1" dirty="0" smtClean="0">
                <a:latin typeface="Comic Sans MS" pitchFamily="66" charset="0"/>
              </a:rPr>
              <a:t>ХЕЛУИН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61449" name="Picture 9" descr="https://scontent-a-ams.xx.fbcdn.net/hphotos-prn2/t1.0-9/1235412_10202367528334607_191566533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1"/>
            <a:ext cx="7684564" cy="5763424"/>
          </a:xfrm>
          <a:prstGeom prst="rect">
            <a:avLst/>
          </a:prstGeom>
          <a:noFill/>
          <a:ln w="31750" cmpd="tri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https://scontent-b-ams.xx.fbcdn.net/hphotos-frc3/t1/1385566_599610180096058_179398138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27584" y="2348880"/>
            <a:ext cx="7416824" cy="22608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3600" b="1" i="1" dirty="0" smtClean="0">
                <a:latin typeface="Comic Sans MS" pitchFamily="66" charset="0"/>
              </a:rPr>
              <a:t>Балообразуващи предмети</a:t>
            </a:r>
            <a:endParaRPr lang="bg-BG" sz="3600" b="1" dirty="0">
              <a:latin typeface="Comic Sans MS" pitchFamily="66" charset="0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v"/>
            </a:pPr>
            <a:r>
              <a:rPr lang="bg-BG" sz="3600" i="1" dirty="0">
                <a:latin typeface="Comic Sans MS" pitchFamily="66" charset="0"/>
              </a:rPr>
              <a:t>Български език и литература;</a:t>
            </a:r>
            <a:endParaRPr lang="bg-BG" sz="3600" dirty="0">
              <a:latin typeface="Comic Sans MS" pitchFamily="66" charset="0"/>
            </a:endParaRPr>
          </a:p>
          <a:p>
            <a:pPr marL="715963" lvl="0" indent="-350838">
              <a:spcBef>
                <a:spcPts val="0"/>
              </a:spcBef>
              <a:buFont typeface="Wingdings" pitchFamily="2" charset="2"/>
              <a:buChar char="v"/>
            </a:pPr>
            <a:r>
              <a:rPr lang="bg-BG" sz="3600" i="1" dirty="0">
                <a:latin typeface="Comic Sans MS" pitchFamily="66" charset="0"/>
              </a:rPr>
              <a:t>Математика;</a:t>
            </a:r>
            <a:endParaRPr lang="bg-BG" sz="3600" dirty="0">
              <a:latin typeface="Comic Sans MS" pitchFamily="66" charset="0"/>
            </a:endParaRPr>
          </a:p>
          <a:p>
            <a:pPr marL="808038" lvl="0" indent="274638">
              <a:spcBef>
                <a:spcPts val="0"/>
              </a:spcBef>
              <a:buFont typeface="Wingdings" pitchFamily="2" charset="2"/>
              <a:buChar char="v"/>
            </a:pPr>
            <a:r>
              <a:rPr lang="bg-BG" sz="3600" i="1" dirty="0">
                <a:latin typeface="Comic Sans MS" pitchFamily="66" charset="0"/>
              </a:rPr>
              <a:t>География и икономика</a:t>
            </a:r>
            <a:r>
              <a:rPr lang="bg-BG" sz="3600" i="1" dirty="0" smtClean="0">
                <a:latin typeface="Comic Sans MS" pitchFamily="66" charset="0"/>
              </a:rPr>
              <a:t>.  </a:t>
            </a:r>
            <a:endParaRPr lang="bg-BG" sz="3600" dirty="0">
              <a:latin typeface="Comic Sans MS" pitchFamily="66" charset="0"/>
            </a:endParaRPr>
          </a:p>
          <a:p>
            <a:pPr marL="0" indent="0" algn="just">
              <a:buNone/>
            </a:pPr>
            <a:r>
              <a:rPr lang="bg-BG" sz="3600" b="1" i="1" dirty="0"/>
              <a:t>   </a:t>
            </a:r>
            <a:r>
              <a:rPr lang="bg-BG" sz="3600" b="1" dirty="0" smtClean="0"/>
              <a:t>  </a:t>
            </a:r>
            <a:endParaRPr lang="bg-BG" sz="3600" dirty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960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/>
              <a:t>  </a:t>
            </a:r>
            <a:r>
              <a:rPr lang="bg-BG" dirty="0"/>
              <a:t/>
            </a:r>
            <a:br>
              <a:rPr lang="bg-BG" dirty="0"/>
            </a:br>
            <a:r>
              <a:rPr lang="bg-BG" sz="4900" b="1" dirty="0">
                <a:latin typeface="Comic Sans MS" pitchFamily="66" charset="0"/>
              </a:rPr>
              <a:t>Прием по документи:</a:t>
            </a:r>
            <a:r>
              <a:rPr lang="bg-BG" sz="4900" dirty="0">
                <a:latin typeface="Comic Sans MS" pitchFamily="66" charset="0"/>
              </a:rPr>
              <a:t/>
            </a:r>
            <a:br>
              <a:rPr lang="bg-BG" sz="4900" dirty="0">
                <a:latin typeface="Comic Sans MS" pitchFamily="66" charset="0"/>
              </a:rPr>
            </a:br>
            <a:endParaRPr lang="bg-BG" sz="4900" dirty="0">
              <a:latin typeface="Comic Sans MS" pitchFamily="66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539552" y="4293096"/>
            <a:ext cx="8136904" cy="22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just">
              <a:buNone/>
            </a:pPr>
            <a:r>
              <a:rPr lang="en-US" b="1" i="1" dirty="0" smtClean="0"/>
              <a:t>     </a:t>
            </a:r>
            <a:r>
              <a:rPr lang="bg-BG" b="1" i="1" dirty="0" smtClean="0"/>
              <a:t>  </a:t>
            </a:r>
            <a:endParaRPr lang="bg-BG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conveyor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127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b="1" dirty="0" smtClean="0">
                <a:latin typeface="Comic Sans MS" pitchFamily="66" charset="0"/>
              </a:rPr>
              <a:t>Училищни турнири</a:t>
            </a:r>
            <a:endParaRPr lang="bg-BG" b="1" dirty="0">
              <a:latin typeface="Comic Sans MS" pitchFamily="66" charset="0"/>
            </a:endParaRPr>
          </a:p>
        </p:txBody>
      </p:sp>
      <p:pic>
        <p:nvPicPr>
          <p:cNvPr id="62468" name="Picture 2" descr="C:\Documents and Settings\Magdalena Pendeva\Desktop\snimki2013\107___01\IMG_2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28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 descr="C:\Documents and Settings\Magdalena Pendeva\Desktop\snimki2013\107___01\IMG_2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 descr="I:\Stoeva\sastezanie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16086"/>
            <a:ext cx="3672408" cy="2754306"/>
          </a:xfrm>
          <a:prstGeom prst="rect">
            <a:avLst/>
          </a:prstGeom>
          <a:noFill/>
        </p:spPr>
      </p:pic>
      <p:pic>
        <p:nvPicPr>
          <p:cNvPr id="62473" name="Picture 9" descr="I:\Stoeva\sastezanie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672408" cy="2736304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-387424"/>
            <a:ext cx="8229600" cy="1143000"/>
          </a:xfrm>
        </p:spPr>
        <p:txBody>
          <a:bodyPr/>
          <a:lstStyle/>
          <a:p>
            <a:pPr algn="ctr" eaLnBrk="1" hangingPunct="1"/>
            <a:r>
              <a:rPr lang="bg-BG" b="1" dirty="0" smtClean="0">
                <a:latin typeface="Comic Sans MS" pitchFamily="66" charset="0"/>
              </a:rPr>
              <a:t>Училищен живот</a:t>
            </a:r>
          </a:p>
        </p:txBody>
      </p:sp>
      <p:sp>
        <p:nvSpPr>
          <p:cNvPr id="71683" name="Rectangle 3"/>
          <p:cNvSpPr>
            <a:spLocks noGrp="1"/>
          </p:cNvSpPr>
          <p:nvPr>
            <p:ph type="body" idx="4294967295"/>
          </p:nvPr>
        </p:nvSpPr>
        <p:spPr>
          <a:xfrm>
            <a:off x="683568" y="764704"/>
            <a:ext cx="7344816" cy="1872208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bg-BG" dirty="0"/>
              <a:t> </a:t>
            </a:r>
            <a:r>
              <a:rPr lang="bg-BG" dirty="0" smtClean="0"/>
              <a:t>    </a:t>
            </a:r>
            <a:r>
              <a:rPr lang="bg-BG" sz="3000" b="1" dirty="0" smtClean="0">
                <a:latin typeface="Comic Sans MS" pitchFamily="66" charset="0"/>
              </a:rPr>
              <a:t>Осъществяване на изложби и базари с произведения на децата в училището – рисунки, пана, колажи, продукти от приложни дейности;</a:t>
            </a:r>
          </a:p>
        </p:txBody>
      </p:sp>
      <p:pic>
        <p:nvPicPr>
          <p:cNvPr id="71684" name="Picture 4" descr="100_0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924175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100_0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924175"/>
            <a:ext cx="4033837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 descr="BAba_Mar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24944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/>
          <a:lstStyle/>
          <a:p>
            <a:pPr algn="ctr" eaLnBrk="1" hangingPunct="1"/>
            <a:r>
              <a:rPr lang="bg-BG" sz="7200" b="1" dirty="0" smtClean="0">
                <a:solidFill>
                  <a:srgbClr val="880F02"/>
                </a:solidFill>
                <a:latin typeface="Comic Sans MS" pitchFamily="66" charset="0"/>
              </a:rPr>
              <a:t>Благодарим за вниманието!</a:t>
            </a:r>
          </a:p>
        </p:txBody>
      </p:sp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784976" cy="5112568"/>
          </a:xfrm>
        </p:spPr>
        <p:txBody>
          <a:bodyPr/>
          <a:lstStyle/>
          <a:p>
            <a:pPr marL="0" indent="0" algn="ctr">
              <a:buNone/>
            </a:pPr>
            <a:r>
              <a:rPr lang="bg-BG" sz="3200" b="1" dirty="0">
                <a:solidFill>
                  <a:srgbClr val="B02A00"/>
                </a:solidFill>
                <a:latin typeface="Comic Sans MS" pitchFamily="66" charset="0"/>
              </a:rPr>
              <a:t>Обща професионална подготовка:</a:t>
            </a:r>
            <a:endParaRPr lang="bg-BG" sz="3200" dirty="0">
              <a:solidFill>
                <a:srgbClr val="B02A00"/>
              </a:solidFill>
              <a:latin typeface="Comic Sans MS" pitchFamily="66" charset="0"/>
            </a:endParaRPr>
          </a:p>
          <a:p>
            <a:pPr marL="252000" lvl="0"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Здравословни и безопасни условия </a:t>
            </a:r>
            <a:r>
              <a:rPr lang="bg-BG" b="1" dirty="0" smtClean="0">
                <a:latin typeface="Comic Sans MS" pitchFamily="66" charset="0"/>
              </a:rPr>
              <a:t>на труд</a:t>
            </a:r>
            <a:r>
              <a:rPr lang="bg-BG" b="1" dirty="0">
                <a:latin typeface="Comic Sans MS" pitchFamily="66" charset="0"/>
              </a:rPr>
              <a:t>;</a:t>
            </a:r>
            <a:endParaRPr lang="bg-BG" dirty="0">
              <a:latin typeface="Comic Sans MS" pitchFamily="66" charset="0"/>
            </a:endParaRPr>
          </a:p>
          <a:p>
            <a:pPr marL="252000" lvl="0"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Икономика.</a:t>
            </a:r>
            <a:endParaRPr lang="en-US" dirty="0">
              <a:latin typeface="Comic Sans MS" pitchFamily="66" charset="0"/>
            </a:endParaRP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    </a:t>
            </a:r>
            <a:r>
              <a:rPr lang="bg-BG" sz="3200" b="1" dirty="0" smtClean="0">
                <a:solidFill>
                  <a:srgbClr val="24482D"/>
                </a:solidFill>
                <a:latin typeface="Comic Sans MS" pitchFamily="66" charset="0"/>
              </a:rPr>
              <a:t>Отраслова </a:t>
            </a:r>
            <a:r>
              <a:rPr lang="bg-BG" sz="3200" b="1" dirty="0">
                <a:solidFill>
                  <a:srgbClr val="24482D"/>
                </a:solidFill>
                <a:latin typeface="Comic Sans MS" pitchFamily="66" charset="0"/>
              </a:rPr>
              <a:t>професионална подготовка:</a:t>
            </a:r>
          </a:p>
          <a:p>
            <a:pPr marL="252000" lvl="0"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Чужд език по професията;                      </a:t>
            </a:r>
            <a:endParaRPr lang="bg-BG" dirty="0">
              <a:latin typeface="Comic Sans MS" pitchFamily="66" charset="0"/>
            </a:endParaRPr>
          </a:p>
          <a:p>
            <a:pPr marL="252000" lvl="0">
              <a:spcBef>
                <a:spcPts val="0"/>
              </a:spcBef>
            </a:pPr>
            <a:r>
              <a:rPr lang="bg-BG" b="1" dirty="0">
                <a:latin typeface="Comic Sans MS" pitchFamily="66" charset="0"/>
              </a:rPr>
              <a:t>Електроника и електротехника;</a:t>
            </a:r>
            <a:endParaRPr lang="bg-BG" dirty="0">
              <a:latin typeface="Comic Sans MS" pitchFamily="66" charset="0"/>
            </a:endParaRPr>
          </a:p>
          <a:p>
            <a:pPr marL="252000" lvl="0"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Счетоводство; </a:t>
            </a:r>
          </a:p>
          <a:p>
            <a:pPr marL="252000" lvl="0">
              <a:spcBef>
                <a:spcPts val="0"/>
              </a:spcBef>
            </a:pPr>
            <a:r>
              <a:rPr lang="bg-BG" b="1" dirty="0" smtClean="0">
                <a:latin typeface="Comic Sans MS" pitchFamily="66" charset="0"/>
              </a:rPr>
              <a:t>Фирмено право.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bg-BG" sz="3200" b="1" dirty="0" smtClean="0">
                <a:solidFill>
                  <a:srgbClr val="532476"/>
                </a:solidFill>
                <a:latin typeface="Comic Sans MS" pitchFamily="66" charset="0"/>
              </a:rPr>
              <a:t>Учебна практика:</a:t>
            </a:r>
          </a:p>
          <a:p>
            <a:pPr marL="216000" lvl="0">
              <a:spcBef>
                <a:spcPts val="0"/>
              </a:spcBef>
              <a:buFont typeface="Arial" pitchFamily="34" charset="0"/>
              <a:buChar char="•"/>
            </a:pPr>
            <a:r>
              <a:rPr lang="bg-BG" b="1" dirty="0" smtClean="0">
                <a:latin typeface="Comic Sans MS" pitchFamily="66" charset="0"/>
              </a:rPr>
              <a:t>Счетоводство.</a:t>
            </a:r>
            <a:endParaRPr lang="bg-BG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5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latin typeface="Comic Sans MS" pitchFamily="66" charset="0"/>
              </a:rPr>
              <a:t>Учениците ще изучават в курса на професионално обучение</a:t>
            </a:r>
            <a:r>
              <a:rPr lang="bg-BG" b="1" dirty="0" smtClean="0">
                <a:latin typeface="Comic Sans MS" pitchFamily="66" charset="0"/>
              </a:rPr>
              <a:t>:</a:t>
            </a:r>
            <a:endParaRPr lang="bg-BG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33396"/>
      </p:ext>
    </p:extLst>
  </p:cSld>
  <p:clrMapOvr>
    <a:masterClrMapping/>
  </p:clrMapOvr>
  <p:transition advTm="19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0</TotalTime>
  <Words>1434</Words>
  <Application>Microsoft Office PowerPoint</Application>
  <PresentationFormat>On-screen Show (4:3)</PresentationFormat>
  <Paragraphs>279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TS010073846</vt:lpstr>
      <vt:lpstr>PowerPoint Presentation</vt:lpstr>
      <vt:lpstr>ЗА НАС…</vt:lpstr>
      <vt:lpstr>ЗА НАС…</vt:lpstr>
      <vt:lpstr>Прием в СОУ “Петко Росен”</vt:lpstr>
      <vt:lpstr>Подготвителни групи</vt:lpstr>
      <vt:lpstr>УЧЕБЕН ПЛАН - I клас</vt:lpstr>
      <vt:lpstr>ПРИЕМ на ученици в ІХ клас за учебната 2014-2015 година</vt:lpstr>
      <vt:lpstr>   Прием по документи: </vt:lpstr>
      <vt:lpstr>Учениците ще изучават в курса на професионално обучение:</vt:lpstr>
      <vt:lpstr>Специфична професионална подготовка:</vt:lpstr>
      <vt:lpstr>Производствена практика</vt:lpstr>
      <vt:lpstr>Свободноизбираема подготовка</vt:lpstr>
      <vt:lpstr>      Кабинетът по фризьорство</vt:lpstr>
      <vt:lpstr>PowerPoint Presentation</vt:lpstr>
      <vt:lpstr>Възможности за реализация:</vt:lpstr>
      <vt:lpstr>УЧИЛИЩЕТО ВИ ПРЕДЛАГА ОЩЕ: </vt:lpstr>
      <vt:lpstr>PowerPoint Presentation</vt:lpstr>
      <vt:lpstr>Проектно ориентирано обучение - ІХ клас</vt:lpstr>
      <vt:lpstr>PowerPoint Presentation</vt:lpstr>
      <vt:lpstr>PowerPoint Presentation</vt:lpstr>
      <vt:lpstr>Участие в Проект „Аз уча, аз знам, аз мога“ на издателство „Клет“, немски език, ІХ-Х клас</vt:lpstr>
      <vt:lpstr>ХІІ клас със своите проекти по „Бизнес план“ за  защита на Държавен изпит  за професията „Сътрудник Бизнес услуги“</vt:lpstr>
      <vt:lpstr>PowerPoint Presentation</vt:lpstr>
      <vt:lpstr>PowerPoint Presentation</vt:lpstr>
      <vt:lpstr>Доказване на своите умения в часовете по  СИП  Готварство - ІХ-Х клас</vt:lpstr>
      <vt:lpstr>PowerPoint Presentation</vt:lpstr>
      <vt:lpstr>PowerPoint Presentation</vt:lpstr>
      <vt:lpstr>Волейболът е един от любимите спортове на учениците от гимназиален етап</vt:lpstr>
      <vt:lpstr>PowerPoint Presentation</vt:lpstr>
      <vt:lpstr>PowerPoint Presentation</vt:lpstr>
      <vt:lpstr>ЛОГОПЕДИЧЕН КАБИНЕТ</vt:lpstr>
      <vt:lpstr>МОДЕРЕН КАБИНЕТ ЗА ЗАНИМАНИЯ ПО ИНТЕРЕСИ И РАБОТА С ДЕЦА СЪС СОП</vt:lpstr>
      <vt:lpstr>PowerPoint Presentation</vt:lpstr>
      <vt:lpstr>РАБОТА С ДЕЦА СЪС СПЕЦИАЛНИ ОБРАЗОВАТЕЛНИ ПОТРЕБНОСТИ </vt:lpstr>
      <vt:lpstr>  Подобрения на материалната база</vt:lpstr>
      <vt:lpstr>Кабинет по готварство</vt:lpstr>
      <vt:lpstr>Училищната библиотека</vt:lpstr>
      <vt:lpstr>PowerPoint Presentation</vt:lpstr>
      <vt:lpstr>Спортни занимания</vt:lpstr>
      <vt:lpstr>  Часовете по физическо възпитание се провеждат, както във физкултурните салони, така и на открито  </vt:lpstr>
      <vt:lpstr>PowerPoint Presentation</vt:lpstr>
      <vt:lpstr>PowerPoint Presentation</vt:lpstr>
      <vt:lpstr>PowerPoint Presentation</vt:lpstr>
      <vt:lpstr>РЕАЛИЗИРАНИ ПРОЕКТИ</vt:lpstr>
      <vt:lpstr>РЕАЛИЗИРАНИ ПРОЕКТИ</vt:lpstr>
      <vt:lpstr>РЕАЛИЗИРАНИ ПРОЕКТИ</vt:lpstr>
      <vt:lpstr>Проект “Ритуализация на училищния живот” към МОМН за създаване на мажоретен състав в училището</vt:lpstr>
      <vt:lpstr>Проект “Ритуализация на училищния живот” към МОМН за създаване на състав фанфарна музика</vt:lpstr>
      <vt:lpstr>                                 ПРОЕКТ “УСПЕХ”-    за трета учебна година са формирани 28  клубни дейности по интереси: театър, изкуство, математика, рекламно ателие, етнография, приложно-декоративно ателие, екология, програмиране и други.   </vt:lpstr>
      <vt:lpstr>Проектни дейности</vt:lpstr>
      <vt:lpstr>PowerPoint Presentation</vt:lpstr>
      <vt:lpstr>    През 2013 г. по Международен фонд "Козлодуй“ са извършени следните ремонтни дейности: подмяна на дограма, топлоизолация на външни стени и покрив, изграждане на котелна отоплителна инсталация на биомаса, ремонт на съществуващата отоплителна инсталация. </vt:lpstr>
      <vt:lpstr>НАШИТЕ УСПЕХИ</vt:lpstr>
      <vt:lpstr>Отборът по баскетбол - бронзов медалист от националния шампионат 2012 година</vt:lpstr>
      <vt:lpstr>PowerPoint Presentation</vt:lpstr>
      <vt:lpstr>Успехи на наши ученици  </vt:lpstr>
      <vt:lpstr>Призови места на общински, областни и национални състезания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Първи учебен ден </vt:lpstr>
      <vt:lpstr>Отбелязване на  традиционни, културни и национални празници</vt:lpstr>
      <vt:lpstr>PowerPoint Presentation</vt:lpstr>
      <vt:lpstr>PowerPoint Presentation</vt:lpstr>
      <vt:lpstr> ХЕЛУИН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Училищни турнири</vt:lpstr>
      <vt:lpstr>PowerPoint Presentation</vt:lpstr>
      <vt:lpstr>Училищен живот</vt:lpstr>
      <vt:lpstr>Благодарим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61</cp:revision>
  <dcterms:created xsi:type="dcterms:W3CDTF">2011-03-22T18:36:01Z</dcterms:created>
  <dcterms:modified xsi:type="dcterms:W3CDTF">2014-05-10T15:00:02Z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